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4090" r:id="rId1"/>
    <p:sldMasterId id="2147484102" r:id="rId2"/>
    <p:sldMasterId id="2147484123" r:id="rId3"/>
    <p:sldMasterId id="2147484133" r:id="rId4"/>
  </p:sldMasterIdLst>
  <p:notesMasterIdLst>
    <p:notesMasterId r:id="rId56"/>
  </p:notesMasterIdLst>
  <p:handoutMasterIdLst>
    <p:handoutMasterId r:id="rId57"/>
  </p:handoutMasterIdLst>
  <p:sldIdLst>
    <p:sldId id="260" r:id="rId5"/>
    <p:sldId id="403" r:id="rId6"/>
    <p:sldId id="336" r:id="rId7"/>
    <p:sldId id="337" r:id="rId8"/>
    <p:sldId id="339" r:id="rId9"/>
    <p:sldId id="340" r:id="rId10"/>
    <p:sldId id="341" r:id="rId11"/>
    <p:sldId id="343" r:id="rId12"/>
    <p:sldId id="355" r:id="rId13"/>
    <p:sldId id="354" r:id="rId14"/>
    <p:sldId id="353" r:id="rId15"/>
    <p:sldId id="356" r:id="rId16"/>
    <p:sldId id="370" r:id="rId17"/>
    <p:sldId id="371" r:id="rId18"/>
    <p:sldId id="372" r:id="rId19"/>
    <p:sldId id="373" r:id="rId20"/>
    <p:sldId id="374" r:id="rId21"/>
    <p:sldId id="376" r:id="rId22"/>
    <p:sldId id="377" r:id="rId23"/>
    <p:sldId id="378" r:id="rId24"/>
    <p:sldId id="379" r:id="rId25"/>
    <p:sldId id="382" r:id="rId26"/>
    <p:sldId id="383" r:id="rId27"/>
    <p:sldId id="384" r:id="rId28"/>
    <p:sldId id="385" r:id="rId29"/>
    <p:sldId id="386" r:id="rId30"/>
    <p:sldId id="390" r:id="rId31"/>
    <p:sldId id="388" r:id="rId32"/>
    <p:sldId id="387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398" r:id="rId41"/>
    <p:sldId id="412" r:id="rId42"/>
    <p:sldId id="361" r:id="rId43"/>
    <p:sldId id="414" r:id="rId44"/>
    <p:sldId id="363" r:id="rId45"/>
    <p:sldId id="367" r:id="rId46"/>
    <p:sldId id="413" r:id="rId47"/>
    <p:sldId id="409" r:id="rId48"/>
    <p:sldId id="408" r:id="rId49"/>
    <p:sldId id="369" r:id="rId50"/>
    <p:sldId id="400" r:id="rId51"/>
    <p:sldId id="410" r:id="rId52"/>
    <p:sldId id="411" r:id="rId53"/>
    <p:sldId id="350" r:id="rId54"/>
    <p:sldId id="407" r:id="rId55"/>
  </p:sldIdLst>
  <p:sldSz cx="9144000" cy="6858000" type="screen4x3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037" autoAdjust="0"/>
    <p:restoredTop sz="95876" autoAdjust="0"/>
  </p:normalViewPr>
  <p:slideViewPr>
    <p:cSldViewPr>
      <p:cViewPr>
        <p:scale>
          <a:sx n="80" d="100"/>
          <a:sy n="80" d="100"/>
        </p:scale>
        <p:origin x="-1860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3" y="0"/>
            <a:ext cx="2949841" cy="497524"/>
          </a:xfrm>
          <a:prstGeom prst="rect">
            <a:avLst/>
          </a:prstGeom>
        </p:spPr>
        <p:txBody>
          <a:bodyPr vert="horz" wrap="square" lIns="91712" tIns="45857" rIns="91712" bIns="4585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185" y="0"/>
            <a:ext cx="2949841" cy="497524"/>
          </a:xfrm>
          <a:prstGeom prst="rect">
            <a:avLst/>
          </a:prstGeom>
        </p:spPr>
        <p:txBody>
          <a:bodyPr vert="horz" wrap="square" lIns="91712" tIns="45857" rIns="91712" bIns="4585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F247646-AEE4-4EF0-B24C-82A68E8333D4}" type="datetimeFigureOut">
              <a:rPr lang="en-GB"/>
              <a:pPr>
                <a:defRPr/>
              </a:pPr>
              <a:t>14/10/2016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3" y="9440241"/>
            <a:ext cx="2949841" cy="497523"/>
          </a:xfrm>
          <a:prstGeom prst="rect">
            <a:avLst/>
          </a:prstGeom>
        </p:spPr>
        <p:txBody>
          <a:bodyPr vert="horz" wrap="square" lIns="91712" tIns="45857" rIns="91712" bIns="4585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185" y="9440241"/>
            <a:ext cx="2949841" cy="497523"/>
          </a:xfrm>
          <a:prstGeom prst="rect">
            <a:avLst/>
          </a:prstGeom>
        </p:spPr>
        <p:txBody>
          <a:bodyPr vert="horz" wrap="square" lIns="91712" tIns="45857" rIns="91712" bIns="4585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F8F1B87-E922-4224-A0EB-399C581723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05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3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2" tIns="45857" rIns="91712" bIns="4585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5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2" tIns="45857" rIns="91712" bIns="4585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7" y="4720920"/>
            <a:ext cx="5445126" cy="447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2" tIns="45857" rIns="91712" bIns="45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3" y="9440241"/>
            <a:ext cx="2949841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2" tIns="45857" rIns="91712" bIns="4585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5" y="9440241"/>
            <a:ext cx="2949841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2" tIns="45857" rIns="91712" bIns="4585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04D41F5-FBB6-44F6-BF12-44DADC30F4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729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4D41F5-FBB6-44F6-BF12-44DADC30F4D1}" type="slidenum">
              <a:rPr lang="en-GB" smtClean="0"/>
              <a:pPr>
                <a:defRPr/>
              </a:pPr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346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373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43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87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M colour logo 43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1" y="6051936"/>
            <a:ext cx="1335063" cy="617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en-GB" smtClean="0"/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ctrTitle"/>
          </p:nvPr>
        </p:nvSpPr>
        <p:spPr bwMode="black"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97688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CC239-5C57-4864-8523-E2F82B9F0A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4658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45844-D527-4827-B7B9-C255F03CFB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321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0610C-7D8D-49E9-B39D-F9781369B1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562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83F5B-6AC3-4AD0-8F7D-A010D79415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009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65E5-3033-4EB6-B023-F8E9627B40B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7054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1A1144-807B-4303-BDCC-0731C88CB60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53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4BEF0-D96B-4017-87C8-629DDFB1A02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46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636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36C35-53DE-4141-B229-A3B90E6984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517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4422"/>
            <a:ext cx="5486400" cy="35131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107157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637F7-BE3D-486D-BD4A-A94BE09724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759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M MPillay Linear St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5732463"/>
            <a:ext cx="22748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en-GB" smtClean="0"/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ctrTitle"/>
          </p:nvPr>
        </p:nvSpPr>
        <p:spPr bwMode="black"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6" name="Picture 5" descr="N:\ALL PINSENT MASONS PUBLICATIONS - MASTER FOLDER\AWARD SUBMISSIONS\Logos\FT Innovative Lawyers 2015\FT Innovative Lawyers 2015 The Most Innovative Law Firm in Europe_Colou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1" y="5858670"/>
            <a:ext cx="2030400" cy="7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9189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80C35"/>
              </a:buClr>
              <a:defRPr/>
            </a:lvl1pPr>
            <a:lvl2pPr>
              <a:buClr>
                <a:srgbClr val="A80C35"/>
              </a:buClr>
              <a:defRPr/>
            </a:lvl2pPr>
            <a:lvl3pPr>
              <a:buClr>
                <a:srgbClr val="A80C35"/>
              </a:buClr>
              <a:defRPr/>
            </a:lvl3pPr>
            <a:lvl4pPr>
              <a:buClr>
                <a:srgbClr val="A80C35"/>
              </a:buClr>
              <a:defRPr/>
            </a:lvl4pPr>
            <a:lvl5pPr>
              <a:buClr>
                <a:srgbClr val="A80C35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2806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307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buClr>
                <a:srgbClr val="A80C35"/>
              </a:buClr>
              <a:defRPr sz="2400"/>
            </a:lvl2pPr>
            <a:lvl3pPr>
              <a:buClr>
                <a:srgbClr val="A80C35"/>
              </a:buCl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6254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836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42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0145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2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2728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4422"/>
            <a:ext cx="5486400" cy="35131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107157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591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M MPillay Linear St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5732463"/>
            <a:ext cx="22748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r>
              <a:rPr lang="en-US" smtClean="0"/>
              <a:t>Click to edit Master subtitle style</a:t>
            </a:r>
            <a:endParaRPr lang="en-GB" smtClean="0"/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ctrTitle"/>
          </p:nvPr>
        </p:nvSpPr>
        <p:spPr bwMode="black">
          <a:xfrm>
            <a:off x="685800" y="2130425"/>
            <a:ext cx="7772400" cy="1470025"/>
          </a:xfrm>
        </p:spPr>
        <p:txBody>
          <a:bodyPr/>
          <a:lstStyle>
            <a:lvl1pPr algn="ctr">
              <a:defRPr smtClean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smtClean="0"/>
          </a:p>
        </p:txBody>
      </p:sp>
      <p:pic>
        <p:nvPicPr>
          <p:cNvPr id="6" name="Picture 5" descr="N:\ALL PINSENT MASONS PUBLICATIONS - MASTER FOLDER\AWARD SUBMISSIONS\Logos\FT Innovative Lawyers 2015\FT Innovative Lawyers 2015 The Most Innovative Law Firm in Europe_Colour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1" y="5858670"/>
            <a:ext cx="2030400" cy="712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74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A80C35"/>
              </a:buClr>
              <a:defRPr/>
            </a:lvl1pPr>
            <a:lvl2pPr>
              <a:buClr>
                <a:srgbClr val="A80C35"/>
              </a:buClr>
              <a:defRPr/>
            </a:lvl2pPr>
            <a:lvl3pPr>
              <a:buClr>
                <a:srgbClr val="A80C35"/>
              </a:buClr>
              <a:defRPr/>
            </a:lvl3pPr>
            <a:lvl4pPr>
              <a:buClr>
                <a:srgbClr val="A80C35"/>
              </a:buClr>
              <a:defRPr/>
            </a:lvl4pPr>
            <a:lvl5pPr>
              <a:buClr>
                <a:srgbClr val="A80C35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613F8-13C1-4256-9A48-7E7C4F96BCF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257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26DA9-3733-4F65-9C84-EC626D56003F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882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buClr>
                <a:srgbClr val="A80C35"/>
              </a:buClr>
              <a:defRPr sz="2400"/>
            </a:lvl2pPr>
            <a:lvl3pPr>
              <a:buClr>
                <a:srgbClr val="A80C35"/>
              </a:buCl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A68FD-0C5F-47A8-8636-FC98D07DC26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128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EEBEE-8362-4955-8C7B-CC044B527F3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52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9A28A-8E45-41A4-8273-7C3E8C08EB8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959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43C23-6631-448D-B221-2EB993F60CE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039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42984"/>
            <a:ext cx="5111750" cy="498317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F124D-DF65-4C50-A7C9-503A52A892E6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9069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14422"/>
            <a:ext cx="5486400" cy="35131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00636"/>
            <a:ext cx="5486400" cy="107157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E1C8E-43DA-4965-8F49-2394F756BD02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45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945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11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63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32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52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000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5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12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1524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2500" y="6416675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1pPr>
          </a:lstStyle>
          <a:p>
            <a:pPr>
              <a:defRPr/>
            </a:pPr>
            <a:fld id="{341A1144-807B-4303-BDCC-0731C88CB6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pitchFamily="-128" charset="-128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66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12" r:id="rId7"/>
    <p:sldLayoutId id="2147484109" r:id="rId8"/>
    <p:sldLayoutId id="2147484110" r:id="rId9"/>
    <p:sldLayoutId id="214748411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A80C35"/>
        </a:buClr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1524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2500" y="6416675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fld id="{932CB228-6F79-4190-BF63-1EF75EF204B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white">
          <a:xfrm>
            <a:off x="381000" y="152400"/>
            <a:ext cx="8305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92500" y="6416675"/>
            <a:ext cx="21336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D65A2DCB-1D83-4117-AAB1-AED5CB068457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63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pitchFamily="-1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–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80C35"/>
        </a:buClr>
        <a:buChar char="»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D0845"/>
        </a:buClr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icc.gov.sg/documents/docs/" TargetMode="External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45024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Mohan Pillay &amp; Toh Chen Han</a:t>
            </a:r>
          </a:p>
          <a:p>
            <a:pPr eaLnBrk="1" hangingPunct="1"/>
            <a:r>
              <a:rPr lang="en-US" altLang="en-US" dirty="0" smtClean="0"/>
              <a:t> Partners, </a:t>
            </a:r>
            <a:r>
              <a:rPr lang="en-US" altLang="en-US" dirty="0" err="1" smtClean="0"/>
              <a:t>Pinsent</a:t>
            </a:r>
            <a:r>
              <a:rPr lang="en-US" altLang="en-US" dirty="0" smtClean="0"/>
              <a:t> Masons</a:t>
            </a:r>
          </a:p>
          <a:p>
            <a:pPr eaLnBrk="1" hangingPunct="1"/>
            <a:endParaRPr lang="en-US" altLang="en-US" sz="800" dirty="0"/>
          </a:p>
          <a:p>
            <a:pPr eaLnBrk="1" hangingPunct="1"/>
            <a:r>
              <a:rPr lang="en-US" altLang="en-US" dirty="0" err="1" smtClean="0"/>
              <a:t>ACICA</a:t>
            </a:r>
            <a:r>
              <a:rPr lang="en-US" altLang="en-US" dirty="0" smtClean="0"/>
              <a:t> -  Sydney</a:t>
            </a:r>
          </a:p>
          <a:p>
            <a:pPr eaLnBrk="1" hangingPunct="1"/>
            <a:r>
              <a:rPr lang="en-US" altLang="en-US" dirty="0" smtClean="0"/>
              <a:t>20 October 2016</a:t>
            </a:r>
            <a:endParaRPr lang="en-US" alt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 bwMode="black">
          <a:xfrm>
            <a:off x="827584" y="1052736"/>
            <a:ext cx="7700392" cy="255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b="1" kern="0" dirty="0" smtClean="0"/>
              <a:t>The Singapore International Commercial Court –  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200" b="1" kern="0" dirty="0" smtClean="0"/>
              <a:t>A Viable Option for International Dispute Resolution?</a:t>
            </a:r>
            <a:endParaRPr lang="en-GB" sz="32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200" dirty="0" smtClean="0"/>
              <a:t>SICC Jurisdiction – “</a:t>
            </a:r>
            <a:r>
              <a:rPr lang="en-US" sz="3200" i="1" dirty="0" smtClean="0"/>
              <a:t>No Prerogative Orders</a:t>
            </a:r>
            <a:r>
              <a:rPr lang="en-US" sz="3200" dirty="0" smtClean="0"/>
              <a:t>” Necessary Condition # 3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dirty="0" smtClean="0"/>
              <a:t>Prerogative Orders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Court orders for judicial review of decisions by public bodies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/>
              <a:t>N</a:t>
            </a:r>
            <a:r>
              <a:rPr lang="en-US" sz="2200" dirty="0" smtClean="0"/>
              <a:t>ot available for enforcement of private rights</a:t>
            </a:r>
          </a:p>
          <a:p>
            <a:pPr marL="361950" indent="-361950" algn="just">
              <a:buFont typeface="Arial" panose="020B0604020202020204" pitchFamily="34" charset="0"/>
              <a:buChar char="•"/>
            </a:pPr>
            <a:r>
              <a:rPr lang="en-US" sz="2600" dirty="0" err="1" smtClean="0"/>
              <a:t>Eg.s</a:t>
            </a:r>
            <a:endParaRPr lang="en-US" sz="2600" dirty="0" smtClean="0"/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Mandatory, Prohibiting, Quashing Orders 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Writs of </a:t>
            </a:r>
            <a:r>
              <a:rPr lang="en-US" sz="2200" i="1" dirty="0" smtClean="0"/>
              <a:t>habeas corpus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n-US" sz="2600" dirty="0" smtClean="0"/>
              <a:t>Object of excluding Prerogative Orders?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Encourage participation of foreign states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No risk of its public bodies being subject to judicial review</a:t>
            </a:r>
            <a:endParaRPr lang="en-US" sz="2200" dirty="0"/>
          </a:p>
          <a:p>
            <a:pPr marL="361950" indent="-361950" algn="just">
              <a:buFont typeface="Arial" panose="020B0604020202020204" pitchFamily="34" charset="0"/>
              <a:buChar char="•"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Jurisdiction – Conditions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600" dirty="0" smtClean="0"/>
              <a:t>3 Necessary </a:t>
            </a:r>
            <a:r>
              <a:rPr lang="en-US" sz="2600" dirty="0"/>
              <a:t>conditions for all actions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# 1 Claim </a:t>
            </a:r>
            <a:r>
              <a:rPr lang="en-US" dirty="0"/>
              <a:t>is International &amp; Commercial 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# 2 Within </a:t>
            </a:r>
            <a:r>
              <a:rPr lang="en-US" dirty="0"/>
              <a:t>Singapore High Jurisdiction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/>
              <a:t># 3 No claim for Prerogative Orders </a:t>
            </a:r>
            <a:endParaRPr lang="en-US" dirty="0" smtClean="0"/>
          </a:p>
          <a:p>
            <a:pPr marL="355600" indent="0">
              <a:buNone/>
            </a:pPr>
            <a:endParaRPr lang="en-US" dirty="0" smtClean="0"/>
          </a:p>
          <a:p>
            <a:pPr marL="355600" indent="-355600">
              <a:buFont typeface="Arial" panose="020B0604020202020204" pitchFamily="34" charset="0"/>
              <a:buChar char="•"/>
            </a:pPr>
            <a:r>
              <a:rPr lang="en-US" sz="2600" dirty="0" smtClean="0">
                <a:solidFill>
                  <a:schemeClr val="bg1"/>
                </a:solidFill>
              </a:rPr>
              <a:t>Conditions for some Actions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Written </a:t>
            </a:r>
            <a:r>
              <a:rPr lang="en-US" dirty="0"/>
              <a:t>Agreement to submit to SICC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/>
              <a:t>Transfer from Singapore High </a:t>
            </a:r>
            <a:r>
              <a:rPr lang="en-US" dirty="0" smtClean="0"/>
              <a:t>Court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Rectangle 4"/>
          <p:cNvSpPr/>
          <p:nvPr/>
        </p:nvSpPr>
        <p:spPr bwMode="auto">
          <a:xfrm>
            <a:off x="889320" y="3559684"/>
            <a:ext cx="4176464" cy="360040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-128" charset="-128"/>
              </a:rPr>
              <a:t>Conditions for some Actions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12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67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Jurisdiction – Additional Conditions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Written Jurisdiction Agreement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Specific submission to SICC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No Need to be Exclusive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Broad definition of “</a:t>
            </a:r>
            <a:r>
              <a:rPr lang="en-US" i="1" dirty="0" smtClean="0"/>
              <a:t>Written</a:t>
            </a:r>
            <a:r>
              <a:rPr lang="en-US" dirty="0" smtClean="0"/>
              <a:t>” </a:t>
            </a:r>
          </a:p>
          <a:p>
            <a:pPr marL="1433513" indent="-541338">
              <a:buFont typeface="Wingdings" panose="05000000000000000000" pitchFamily="2" charset="2"/>
              <a:buChar char="Ø"/>
            </a:pPr>
            <a:r>
              <a:rPr lang="en-US" dirty="0" smtClean="0"/>
              <a:t>Recorded in “</a:t>
            </a:r>
            <a:r>
              <a:rPr lang="en-US" i="1" dirty="0" smtClean="0"/>
              <a:t>any form</a:t>
            </a:r>
            <a:r>
              <a:rPr lang="en-US" dirty="0" smtClean="0"/>
              <a:t>”</a:t>
            </a:r>
          </a:p>
          <a:p>
            <a:pPr marL="892175" indent="0">
              <a:buNone/>
            </a:pPr>
            <a:endParaRPr lang="en-US" sz="800" dirty="0" smtClean="0"/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en-US" sz="2600" dirty="0" smtClean="0"/>
              <a:t>Transfer from High Court : Conditions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# 1 Claim of international &amp; commercial nature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# 3 No prerogative orders sought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“</a:t>
            </a:r>
            <a:r>
              <a:rPr lang="en-US" i="1" dirty="0" smtClean="0"/>
              <a:t>more appropriate</a:t>
            </a:r>
            <a:r>
              <a:rPr lang="en-US" dirty="0" smtClean="0"/>
              <a:t>” for SICC to hear matter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1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Joinder of Additional Parties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600" dirty="0" smtClean="0"/>
              <a:t>Bringing </a:t>
            </a:r>
            <a:r>
              <a:rPr lang="en-GB" sz="2600" dirty="0"/>
              <a:t>others </a:t>
            </a:r>
            <a:r>
              <a:rPr lang="en-GB" sz="2600" dirty="0" smtClean="0"/>
              <a:t>in as </a:t>
            </a:r>
            <a:r>
              <a:rPr lang="en-GB" sz="2600" dirty="0"/>
              <a:t>parties </a:t>
            </a:r>
            <a:r>
              <a:rPr lang="en-GB" sz="2600" dirty="0" smtClean="0"/>
              <a:t>to </a:t>
            </a:r>
            <a:r>
              <a:rPr lang="en-GB" sz="2600" dirty="0"/>
              <a:t>pending </a:t>
            </a:r>
            <a:r>
              <a:rPr lang="en-GB" sz="2600" dirty="0" smtClean="0"/>
              <a:t>actions , </a:t>
            </a:r>
            <a:r>
              <a:rPr lang="en-GB" sz="2600" dirty="0"/>
              <a:t>so </a:t>
            </a:r>
            <a:r>
              <a:rPr lang="en-GB" sz="2600" dirty="0" smtClean="0"/>
              <a:t>they are bound</a:t>
            </a:r>
          </a:p>
          <a:p>
            <a:pPr marL="0" lvl="0" indent="0">
              <a:buNone/>
            </a:pPr>
            <a:endParaRPr lang="en-US" sz="1200" dirty="0" smtClean="0"/>
          </a:p>
          <a:p>
            <a:pPr lvl="0"/>
            <a:r>
              <a:rPr lang="en-US" sz="2600" dirty="0" smtClean="0"/>
              <a:t>Joinder in arbitration – easily blocked – because of need for consent of: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existing parties; and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the additional party</a:t>
            </a:r>
          </a:p>
          <a:p>
            <a:pPr marL="0" indent="0">
              <a:buNone/>
            </a:pPr>
            <a:endParaRPr lang="en-US" sz="1200" dirty="0" smtClean="0"/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en-US" sz="2600" dirty="0" smtClean="0"/>
              <a:t>Cf. </a:t>
            </a:r>
            <a:r>
              <a:rPr lang="en-US" sz="2600" dirty="0" err="1" smtClean="0"/>
              <a:t>SICC</a:t>
            </a:r>
            <a:r>
              <a:rPr lang="en-US" sz="2600" dirty="0" smtClean="0"/>
              <a:t> procedures for compulsory joinder without consent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56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Joinder – 5 criteria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dirty="0" smtClean="0"/>
              <a:t>Meeting </a:t>
            </a:r>
            <a:r>
              <a:rPr lang="en-GB" sz="2600" dirty="0"/>
              <a:t>general joinder </a:t>
            </a:r>
            <a:r>
              <a:rPr lang="en-GB" sz="2600" dirty="0" smtClean="0"/>
              <a:t>requirements </a:t>
            </a:r>
            <a:endParaRPr lang="en-GB" sz="2600" dirty="0"/>
          </a:p>
          <a:p>
            <a:endParaRPr lang="en-GB" sz="1600" dirty="0" smtClean="0"/>
          </a:p>
          <a:p>
            <a:r>
              <a:rPr lang="en-GB" sz="2600" dirty="0" err="1" smtClean="0"/>
              <a:t>SICC</a:t>
            </a:r>
            <a:r>
              <a:rPr lang="en-GB" sz="2600" dirty="0" smtClean="0"/>
              <a:t> has &amp; assumes jurisdiction</a:t>
            </a:r>
            <a:endParaRPr lang="en-GB" sz="2600" dirty="0"/>
          </a:p>
          <a:p>
            <a:endParaRPr lang="en-GB" sz="1600" dirty="0"/>
          </a:p>
          <a:p>
            <a:r>
              <a:rPr lang="en-GB" sz="2600" dirty="0" smtClean="0"/>
              <a:t>Claims </a:t>
            </a:r>
            <a:r>
              <a:rPr lang="en-GB" sz="2600" dirty="0"/>
              <a:t>appropriate for </a:t>
            </a:r>
            <a:r>
              <a:rPr lang="en-GB" sz="2600" dirty="0" err="1" smtClean="0"/>
              <a:t>SICC</a:t>
            </a:r>
            <a:r>
              <a:rPr lang="en-GB" sz="2600" dirty="0" smtClean="0"/>
              <a:t> </a:t>
            </a:r>
            <a:endParaRPr lang="en-GB" sz="2600" dirty="0"/>
          </a:p>
          <a:p>
            <a:endParaRPr lang="en-GB" sz="1600" dirty="0"/>
          </a:p>
          <a:p>
            <a:r>
              <a:rPr lang="en-GB" sz="2600" dirty="0" smtClean="0"/>
              <a:t>No </a:t>
            </a:r>
            <a:r>
              <a:rPr lang="en-GB" sz="2600" dirty="0"/>
              <a:t>claims relating to prerogative orders; and</a:t>
            </a:r>
          </a:p>
          <a:p>
            <a:pPr marL="0" indent="0">
              <a:buNone/>
            </a:pPr>
            <a:endParaRPr lang="en-GB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8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Joinder – Criteria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600" b="1" dirty="0" smtClean="0"/>
              <a:t>Criteria 1: General </a:t>
            </a:r>
            <a:r>
              <a:rPr lang="en-GB" sz="2600" b="1" dirty="0"/>
              <a:t>joinder </a:t>
            </a:r>
            <a:r>
              <a:rPr lang="en-GB" sz="2600" b="1" dirty="0" smtClean="0"/>
              <a:t>requirements</a:t>
            </a:r>
            <a:r>
              <a:rPr lang="en-GB" sz="2600" dirty="0" smtClean="0"/>
              <a:t>: </a:t>
            </a:r>
          </a:p>
          <a:p>
            <a:pPr lvl="1" algn="just"/>
            <a:r>
              <a:rPr lang="en-GB" sz="2600" dirty="0" smtClean="0"/>
              <a:t>Common </a:t>
            </a:r>
            <a:r>
              <a:rPr lang="en-GB" sz="2600" dirty="0"/>
              <a:t>question of law or </a:t>
            </a:r>
            <a:r>
              <a:rPr lang="en-GB" sz="2600" dirty="0" smtClean="0"/>
              <a:t>fact if </a:t>
            </a:r>
            <a:r>
              <a:rPr lang="en-GB" sz="2600" dirty="0"/>
              <a:t>separate actions </a:t>
            </a:r>
            <a:r>
              <a:rPr lang="en-GB" sz="2600" dirty="0" smtClean="0"/>
              <a:t>brought &amp; reliefs </a:t>
            </a:r>
            <a:r>
              <a:rPr lang="en-GB" sz="2600" dirty="0"/>
              <a:t>claimed relate to </a:t>
            </a:r>
            <a:r>
              <a:rPr lang="en-GB" sz="2600" dirty="0" smtClean="0"/>
              <a:t>same series </a:t>
            </a:r>
            <a:r>
              <a:rPr lang="en-GB" sz="2600" dirty="0"/>
              <a:t>of </a:t>
            </a:r>
            <a:r>
              <a:rPr lang="en-GB" sz="2600" dirty="0" smtClean="0"/>
              <a:t>transactions</a:t>
            </a:r>
          </a:p>
          <a:p>
            <a:pPr marL="457200" lvl="1" indent="0" algn="just">
              <a:buNone/>
            </a:pPr>
            <a:endParaRPr lang="en-GB" sz="1200" dirty="0" smtClean="0"/>
          </a:p>
          <a:p>
            <a:pPr lvl="1" algn="just"/>
            <a:r>
              <a:rPr lang="en-GB" sz="2600" dirty="0" smtClean="0"/>
              <a:t>D claims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contribution </a:t>
            </a:r>
            <a:r>
              <a:rPr lang="en-GB" sz="2600" dirty="0"/>
              <a:t>or indemnity; </a:t>
            </a:r>
            <a:r>
              <a:rPr lang="en-GB" sz="2600" dirty="0" smtClean="0"/>
              <a:t>or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relief </a:t>
            </a:r>
            <a:r>
              <a:rPr lang="en-GB" sz="2600" dirty="0"/>
              <a:t>relating to the subject-matter of </a:t>
            </a:r>
            <a:r>
              <a:rPr lang="en-GB" sz="2600" dirty="0" smtClean="0"/>
              <a:t>action &amp; </a:t>
            </a:r>
            <a:r>
              <a:rPr lang="en-GB" sz="2600" dirty="0"/>
              <a:t>substantially the same as </a:t>
            </a:r>
            <a:r>
              <a:rPr lang="en-GB" sz="2600" dirty="0" smtClean="0"/>
              <a:t>relief </a:t>
            </a:r>
            <a:r>
              <a:rPr lang="en-GB" sz="2600" dirty="0"/>
              <a:t>claimed by </a:t>
            </a:r>
            <a:r>
              <a:rPr lang="en-GB" sz="2600" dirty="0" smtClean="0"/>
              <a:t>P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79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Joinder – Criteria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600" b="1" dirty="0" smtClean="0"/>
              <a:t>Criteria 1: General </a:t>
            </a:r>
            <a:r>
              <a:rPr lang="en-GB" sz="2600" b="1" dirty="0"/>
              <a:t>joinder </a:t>
            </a:r>
            <a:r>
              <a:rPr lang="en-GB" sz="2600" b="1" dirty="0" smtClean="0"/>
              <a:t>requirements (</a:t>
            </a:r>
            <a:r>
              <a:rPr lang="en-GB" sz="2600" b="1" dirty="0" err="1" smtClean="0"/>
              <a:t>cont</a:t>
            </a:r>
            <a:r>
              <a:rPr lang="en-GB" sz="2600" b="1" dirty="0" smtClean="0"/>
              <a:t>)</a:t>
            </a:r>
            <a:r>
              <a:rPr lang="en-GB" sz="2600" dirty="0" smtClean="0"/>
              <a:t>:</a:t>
            </a:r>
          </a:p>
          <a:p>
            <a:pPr lvl="1" algn="just"/>
            <a:r>
              <a:rPr lang="en-GB" sz="2600" dirty="0"/>
              <a:t>D requires question / issue to be determined as between itself and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/>
              <a:t>P (on the one hand), and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/>
              <a:t>the non-party (on other hand)</a:t>
            </a:r>
            <a:endParaRPr lang="en-US" sz="2600" dirty="0"/>
          </a:p>
          <a:p>
            <a:pPr algn="just"/>
            <a:endParaRPr lang="en-GB" sz="1200" dirty="0" smtClean="0"/>
          </a:p>
          <a:p>
            <a:pPr algn="just"/>
            <a:r>
              <a:rPr lang="en-GB" sz="2600" b="1" dirty="0" smtClean="0"/>
              <a:t>Criteria 2: </a:t>
            </a:r>
            <a:r>
              <a:rPr lang="en-GB" sz="2600" b="1" dirty="0" err="1" smtClean="0"/>
              <a:t>SICC</a:t>
            </a:r>
            <a:r>
              <a:rPr lang="en-GB" sz="2600" b="1" dirty="0" smtClean="0"/>
              <a:t> has &amp; assumes jurisdiction</a:t>
            </a:r>
            <a:r>
              <a:rPr lang="en-US" sz="2600" dirty="0"/>
              <a:t>:</a:t>
            </a:r>
            <a:endParaRPr lang="en-US" sz="2600" dirty="0" smtClean="0"/>
          </a:p>
          <a:p>
            <a:pPr lvl="1" algn="just"/>
            <a:r>
              <a:rPr lang="en-US" sz="2600" dirty="0" smtClean="0"/>
              <a:t>But additional party need not submit under written jurisdiction agreement (cf. original parties)</a:t>
            </a:r>
          </a:p>
          <a:p>
            <a:pPr lvl="1" algn="just"/>
            <a:r>
              <a:rPr lang="en-US" sz="2600" dirty="0" smtClean="0"/>
              <a:t>Except if State or Sovereign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2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Joinder – Criteria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600" b="1" dirty="0" smtClean="0"/>
              <a:t>Criteria 3: Claims appropriate for </a:t>
            </a:r>
            <a:r>
              <a:rPr lang="en-GB" sz="2600" b="1" dirty="0" err="1" smtClean="0"/>
              <a:t>SICC</a:t>
            </a:r>
            <a:r>
              <a:rPr lang="en-GB" sz="2600" dirty="0" smtClean="0"/>
              <a:t>:</a:t>
            </a:r>
          </a:p>
          <a:p>
            <a:pPr lvl="1"/>
            <a:r>
              <a:rPr lang="en-GB" sz="2600" dirty="0" smtClean="0"/>
              <a:t>International &amp; commercial?</a:t>
            </a:r>
            <a:r>
              <a:rPr lang="en-US" sz="2600" dirty="0" smtClean="0"/>
              <a:t> </a:t>
            </a:r>
            <a:endParaRPr lang="en-US" sz="2600" dirty="0"/>
          </a:p>
          <a:p>
            <a:endParaRPr lang="en-GB" sz="1600" dirty="0" smtClean="0"/>
          </a:p>
          <a:p>
            <a:r>
              <a:rPr lang="en-GB" sz="2600" b="1" dirty="0" smtClean="0"/>
              <a:t>Criteria 4: No prerogative orders</a:t>
            </a:r>
            <a:endParaRPr lang="en-US" sz="2600" dirty="0" smtClean="0"/>
          </a:p>
          <a:p>
            <a:pPr lvl="1"/>
            <a:r>
              <a:rPr lang="en-GB" sz="2600" dirty="0" smtClean="0"/>
              <a:t>Supervisory </a:t>
            </a:r>
            <a:r>
              <a:rPr lang="en-GB" sz="2600" dirty="0"/>
              <a:t>control over </a:t>
            </a:r>
            <a:r>
              <a:rPr lang="en-GB" sz="2600" dirty="0" smtClean="0"/>
              <a:t>public </a:t>
            </a:r>
            <a:r>
              <a:rPr lang="en-GB" sz="2600" dirty="0"/>
              <a:t>body actions or </a:t>
            </a:r>
            <a:r>
              <a:rPr lang="en-GB" sz="2600" dirty="0" smtClean="0"/>
              <a:t>decisions – excluded from </a:t>
            </a:r>
            <a:r>
              <a:rPr lang="en-GB" sz="2600" dirty="0" err="1" smtClean="0"/>
              <a:t>SICC</a:t>
            </a:r>
            <a:endParaRPr lang="en-GB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68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Confidentiality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algn="just"/>
            <a:r>
              <a:rPr lang="en-US" sz="2600" dirty="0" smtClean="0"/>
              <a:t>Public nature of common law Court proceedings </a:t>
            </a:r>
            <a:r>
              <a:rPr lang="en-US" sz="2600" dirty="0" err="1" smtClean="0"/>
              <a:t>vs</a:t>
            </a:r>
            <a:r>
              <a:rPr lang="en-US" sz="2600" dirty="0" smtClean="0"/>
              <a:t> confidentiality of arbitration in Singapore</a:t>
            </a:r>
          </a:p>
          <a:p>
            <a:pPr algn="just"/>
            <a:endParaRPr lang="en-US" sz="1600" dirty="0"/>
          </a:p>
          <a:p>
            <a:pPr algn="just"/>
            <a:r>
              <a:rPr lang="en-US" sz="2600" dirty="0" err="1" smtClean="0"/>
              <a:t>SICC’s</a:t>
            </a:r>
            <a:r>
              <a:rPr lang="en-US" sz="2600" dirty="0" smtClean="0"/>
              <a:t> </a:t>
            </a:r>
            <a:r>
              <a:rPr lang="en-US" sz="2600" dirty="0"/>
              <a:t>default - </a:t>
            </a:r>
            <a:r>
              <a:rPr lang="en-US" sz="2600" dirty="0">
                <a:sym typeface="Wingdings" panose="05000000000000000000" pitchFamily="2" charset="2"/>
              </a:rPr>
              <a:t>public trials (evidential hearings) -  </a:t>
            </a:r>
            <a:r>
              <a:rPr lang="en-US" sz="2600" dirty="0" smtClean="0">
                <a:sym typeface="Wingdings" panose="05000000000000000000" pitchFamily="2" charset="2"/>
              </a:rPr>
              <a:t>but </a:t>
            </a:r>
            <a:r>
              <a:rPr lang="en-US" sz="2600" dirty="0">
                <a:sym typeface="Wingdings" panose="05000000000000000000" pitchFamily="2" charset="2"/>
              </a:rPr>
              <a:t>with </a:t>
            </a:r>
            <a:r>
              <a:rPr lang="en-US" sz="2600" dirty="0" smtClean="0">
                <a:sym typeface="Wingdings" panose="05000000000000000000" pitchFamily="2" charset="2"/>
              </a:rPr>
              <a:t>confidentiality options</a:t>
            </a:r>
          </a:p>
          <a:p>
            <a:pPr algn="just"/>
            <a:endParaRPr lang="en-US" sz="1600" dirty="0"/>
          </a:p>
          <a:p>
            <a:pPr algn="just"/>
            <a:r>
              <a:rPr lang="en-US" sz="2600" dirty="0" smtClean="0"/>
              <a:t>3 types of confidentiality orders:</a:t>
            </a:r>
          </a:p>
          <a:p>
            <a:pPr lvl="1" algn="just"/>
            <a:r>
              <a:rPr lang="en-US" sz="2600" dirty="0" smtClean="0"/>
              <a:t>Hearing in camera</a:t>
            </a:r>
          </a:p>
          <a:p>
            <a:pPr lvl="1" algn="just"/>
            <a:r>
              <a:rPr lang="en-US" sz="2600" dirty="0" smtClean="0"/>
              <a:t>No revealing or publishing case info or docs</a:t>
            </a:r>
          </a:p>
          <a:p>
            <a:pPr lvl="1" algn="just"/>
            <a:r>
              <a:rPr lang="en-US" sz="2600" dirty="0" smtClean="0"/>
              <a:t>Sealing of court file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Confidentiality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dirty="0" smtClean="0"/>
              <a:t>Considerations for confidentiality orders  </a:t>
            </a:r>
          </a:p>
          <a:p>
            <a:pPr lvl="1" algn="just"/>
            <a:r>
              <a:rPr lang="en-US" sz="2600" dirty="0" smtClean="0"/>
              <a:t>Offshore case – no substantial connection with Singapore?</a:t>
            </a:r>
          </a:p>
          <a:p>
            <a:pPr lvl="2" algn="just"/>
            <a:r>
              <a:rPr lang="en-GB" dirty="0" smtClean="0"/>
              <a:t>Singapore </a:t>
            </a:r>
            <a:r>
              <a:rPr lang="en-GB" dirty="0"/>
              <a:t>law </a:t>
            </a:r>
            <a:r>
              <a:rPr lang="en-GB" dirty="0" smtClean="0"/>
              <a:t>not governing; </a:t>
            </a:r>
            <a:r>
              <a:rPr lang="en-GB" dirty="0"/>
              <a:t>or </a:t>
            </a:r>
          </a:p>
          <a:p>
            <a:pPr lvl="2" algn="just"/>
            <a:r>
              <a:rPr lang="en-GB" dirty="0" smtClean="0"/>
              <a:t>only connections are choice </a:t>
            </a:r>
            <a:r>
              <a:rPr lang="en-GB" dirty="0"/>
              <a:t>of Singapore governing law and the parties’ submission to </a:t>
            </a:r>
            <a:r>
              <a:rPr lang="en-GB" dirty="0" err="1" smtClean="0"/>
              <a:t>SICC</a:t>
            </a:r>
            <a:endParaRPr lang="en-GB" sz="1600" dirty="0"/>
          </a:p>
          <a:p>
            <a:pPr lvl="1" algn="just"/>
            <a:r>
              <a:rPr lang="en-US" sz="2600" dirty="0" smtClean="0"/>
              <a:t>Parties agree on confidentiality? </a:t>
            </a:r>
          </a:p>
          <a:p>
            <a:pPr algn="just"/>
            <a:endParaRPr lang="en-US" sz="800" dirty="0"/>
          </a:p>
          <a:p>
            <a:pPr algn="just"/>
            <a:r>
              <a:rPr lang="en-US" sz="2600" dirty="0" err="1" smtClean="0"/>
              <a:t>SICC’s</a:t>
            </a:r>
            <a:r>
              <a:rPr lang="en-US" sz="2600" dirty="0" smtClean="0"/>
              <a:t> discretion to publish judgments of major legal significance – with safeguards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55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GB" sz="3400" dirty="0" smtClean="0"/>
              <a:t>Topics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63272" cy="4437856"/>
          </a:xfrm>
        </p:spPr>
        <p:txBody>
          <a:bodyPr/>
          <a:lstStyle/>
          <a:p>
            <a:pPr>
              <a:spcBef>
                <a:spcPts val="1800"/>
              </a:spcBef>
              <a:tabLst>
                <a:tab pos="4219575" algn="l"/>
                <a:tab pos="4667250" algn="l"/>
                <a:tab pos="5024438" algn="l"/>
              </a:tabLst>
            </a:pPr>
            <a:r>
              <a:rPr lang="en-GB" dirty="0" smtClean="0"/>
              <a:t>Role &amp; Rationale </a:t>
            </a:r>
            <a:r>
              <a:rPr lang="en-GB" dirty="0"/>
              <a:t> </a:t>
            </a:r>
            <a:r>
              <a:rPr lang="en-GB" dirty="0" smtClean="0"/>
              <a:t>	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	</a:t>
            </a:r>
            <a:r>
              <a:rPr lang="en-GB" dirty="0" smtClean="0"/>
              <a:t>Appeals</a:t>
            </a:r>
            <a:endParaRPr lang="en-GB" dirty="0"/>
          </a:p>
          <a:p>
            <a:pPr defTabSz="715963">
              <a:spcBef>
                <a:spcPts val="1800"/>
              </a:spcBef>
              <a:tabLst>
                <a:tab pos="4219575" algn="l"/>
                <a:tab pos="4667250" algn="l"/>
              </a:tabLst>
            </a:pPr>
            <a:r>
              <a:rPr lang="en-GB" dirty="0" smtClean="0"/>
              <a:t>Jurisdiction	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</a:t>
            </a:r>
            <a:r>
              <a:rPr lang="en-GB" dirty="0">
                <a:solidFill>
                  <a:srgbClr val="C00000"/>
                </a:solidFill>
                <a:sym typeface="Bookshelf Symbol 7"/>
              </a:rPr>
              <a:t>	</a:t>
            </a:r>
            <a:r>
              <a:rPr lang="en-GB" dirty="0" smtClean="0"/>
              <a:t>Judges</a:t>
            </a:r>
            <a:endParaRPr lang="en-GB" dirty="0"/>
          </a:p>
          <a:p>
            <a:pPr lvl="0">
              <a:spcBef>
                <a:spcPts val="1800"/>
              </a:spcBef>
              <a:tabLst>
                <a:tab pos="4219575" algn="l"/>
                <a:tab pos="4667250" algn="l"/>
                <a:tab pos="5024438" algn="l"/>
              </a:tabLst>
            </a:pPr>
            <a:r>
              <a:rPr lang="en-GB" dirty="0" smtClean="0"/>
              <a:t>Joinder of Additional Parties</a:t>
            </a:r>
            <a:r>
              <a:rPr lang="en-GB" dirty="0">
                <a:solidFill>
                  <a:srgbClr val="C00000"/>
                </a:solidFill>
                <a:sym typeface="Bookshelf Symbol 7"/>
              </a:rPr>
              <a:t> 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	</a:t>
            </a:r>
            <a:r>
              <a:rPr lang="en-GB" dirty="0" smtClean="0"/>
              <a:t>Legal Representation</a:t>
            </a:r>
          </a:p>
          <a:p>
            <a:pPr>
              <a:spcBef>
                <a:spcPts val="1800"/>
              </a:spcBef>
              <a:tabLst>
                <a:tab pos="4219575" algn="l"/>
                <a:tab pos="4667250" algn="l"/>
              </a:tabLst>
            </a:pPr>
            <a:r>
              <a:rPr lang="en-GB" dirty="0" smtClean="0"/>
              <a:t>Confidentiality	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</a:t>
            </a:r>
            <a:r>
              <a:rPr lang="en-GB" dirty="0">
                <a:solidFill>
                  <a:srgbClr val="C00000"/>
                </a:solidFill>
                <a:sym typeface="Bookshelf Symbol 7"/>
              </a:rPr>
              <a:t>	</a:t>
            </a:r>
            <a:r>
              <a:rPr lang="en-GB" dirty="0" smtClean="0"/>
              <a:t>Costs</a:t>
            </a:r>
            <a:endParaRPr lang="en-GB" dirty="0"/>
          </a:p>
          <a:p>
            <a:pPr>
              <a:spcBef>
                <a:spcPts val="1800"/>
              </a:spcBef>
              <a:tabLst>
                <a:tab pos="4219575" algn="l"/>
                <a:tab pos="4667250" algn="l"/>
                <a:tab pos="5024438" algn="l"/>
              </a:tabLst>
            </a:pPr>
            <a:r>
              <a:rPr lang="en-GB" dirty="0" smtClean="0"/>
              <a:t>Evidence	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	</a:t>
            </a:r>
            <a:r>
              <a:rPr lang="en-GB" dirty="0" smtClean="0"/>
              <a:t>International Enforcement</a:t>
            </a:r>
          </a:p>
          <a:p>
            <a:pPr>
              <a:spcBef>
                <a:spcPts val="1800"/>
              </a:spcBef>
              <a:tabLst>
                <a:tab pos="4219575" algn="l"/>
                <a:tab pos="4484688" algn="l"/>
                <a:tab pos="4667250" algn="l"/>
                <a:tab pos="5200650" algn="l"/>
              </a:tabLst>
            </a:pPr>
            <a:r>
              <a:rPr lang="en-GB" dirty="0" smtClean="0"/>
              <a:t>Document Disclosure	</a:t>
            </a:r>
            <a:r>
              <a:rPr lang="en-GB" dirty="0" smtClean="0">
                <a:solidFill>
                  <a:srgbClr val="C00000"/>
                </a:solidFill>
                <a:sym typeface="Bookshelf Symbol 7"/>
              </a:rPr>
              <a:t></a:t>
            </a:r>
            <a:r>
              <a:rPr lang="en-GB" dirty="0">
                <a:solidFill>
                  <a:srgbClr val="C00000"/>
                </a:solidFill>
                <a:sym typeface="Bookshelf Symbol 7"/>
              </a:rPr>
              <a:t>	</a:t>
            </a:r>
            <a:r>
              <a:rPr lang="en-GB" dirty="0" smtClean="0"/>
              <a:t>Conclusions</a:t>
            </a:r>
            <a:endParaRPr lang="en-GB" dirty="0"/>
          </a:p>
          <a:p>
            <a:pPr>
              <a:spcBef>
                <a:spcPts val="1800"/>
              </a:spcBef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CC239-5C57-4864-8523-E2F82B9F0A47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9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Confidentiality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dirty="0" smtClean="0"/>
              <a:t>Getting assurance of confidentiality before the case begins</a:t>
            </a:r>
          </a:p>
          <a:p>
            <a:pPr algn="just"/>
            <a:endParaRPr lang="en-US" sz="800" dirty="0" smtClean="0"/>
          </a:p>
          <a:p>
            <a:pPr lvl="1" algn="just"/>
            <a:r>
              <a:rPr lang="en-US" sz="2600" dirty="0" smtClean="0"/>
              <a:t>Pre-action certification </a:t>
            </a:r>
          </a:p>
          <a:p>
            <a:pPr lvl="1" algn="just"/>
            <a:endParaRPr lang="en-US" sz="800" dirty="0" smtClean="0"/>
          </a:p>
          <a:p>
            <a:pPr lvl="1" algn="just"/>
            <a:r>
              <a:rPr lang="en-US" sz="2600" dirty="0" smtClean="0"/>
              <a:t>Certificate attached to papers when action commenced means </a:t>
            </a:r>
            <a:r>
              <a:rPr lang="en-US" sz="2600" dirty="0" err="1" smtClean="0"/>
              <a:t>SICC</a:t>
            </a:r>
            <a:r>
              <a:rPr lang="en-US" sz="2600" dirty="0" smtClean="0"/>
              <a:t> treated as having made the confidentiality orders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Evidence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dirty="0" smtClean="0"/>
              <a:t>3 interesting aspects of </a:t>
            </a:r>
            <a:r>
              <a:rPr lang="en-US" sz="2600" dirty="0" err="1" smtClean="0"/>
              <a:t>SICC’s</a:t>
            </a:r>
            <a:r>
              <a:rPr lang="en-US" sz="2600" dirty="0" smtClean="0"/>
              <a:t> approach to evidence </a:t>
            </a:r>
          </a:p>
          <a:p>
            <a:pPr algn="just"/>
            <a:endParaRPr lang="en-US" sz="800" dirty="0"/>
          </a:p>
          <a:p>
            <a:pPr algn="just"/>
            <a:r>
              <a:rPr lang="en-US" sz="2600" b="1" dirty="0" smtClean="0"/>
              <a:t>Aspect 1: Party autonomy</a:t>
            </a:r>
            <a:r>
              <a:rPr lang="en-US" sz="2600" dirty="0" smtClean="0"/>
              <a:t>:</a:t>
            </a:r>
          </a:p>
          <a:p>
            <a:pPr lvl="1" algn="just"/>
            <a:r>
              <a:rPr lang="en-GB" sz="2600" dirty="0" smtClean="0"/>
              <a:t>Default - Singapore </a:t>
            </a:r>
            <a:r>
              <a:rPr lang="en-GB" sz="2600" dirty="0"/>
              <a:t>law on </a:t>
            </a:r>
            <a:r>
              <a:rPr lang="en-GB" sz="2600" dirty="0" smtClean="0"/>
              <a:t>evidence - Note </a:t>
            </a:r>
            <a:r>
              <a:rPr lang="en-GB" sz="2600" dirty="0"/>
              <a:t>5 of </a:t>
            </a:r>
            <a:r>
              <a:rPr lang="en-GB" sz="2600" dirty="0" err="1" smtClean="0"/>
              <a:t>SICC</a:t>
            </a:r>
            <a:r>
              <a:rPr lang="en-GB" sz="2600" dirty="0" smtClean="0"/>
              <a:t> </a:t>
            </a:r>
            <a:r>
              <a:rPr lang="en-GB" sz="2600" dirty="0"/>
              <a:t>User </a:t>
            </a:r>
            <a:r>
              <a:rPr lang="en-GB" sz="2600" dirty="0" smtClean="0"/>
              <a:t>Guides at </a:t>
            </a:r>
            <a:r>
              <a:rPr lang="en-GB" sz="2000" u="sng" dirty="0" smtClean="0"/>
              <a:t>www.sicc.gov.sg/documents/docs/ SICC_User_Guides.pdf</a:t>
            </a:r>
            <a:endParaRPr lang="en-GB" sz="2000" u="sng" dirty="0"/>
          </a:p>
          <a:p>
            <a:pPr lvl="1" algn="just"/>
            <a:r>
              <a:rPr lang="en-GB" sz="2600" dirty="0"/>
              <a:t>Exclusion of rules of evidence under </a:t>
            </a:r>
            <a:r>
              <a:rPr lang="en-GB" sz="2600" dirty="0" err="1"/>
              <a:t>Sg</a:t>
            </a:r>
            <a:r>
              <a:rPr lang="en-GB" sz="2600" dirty="0"/>
              <a:t> law</a:t>
            </a:r>
          </a:p>
          <a:p>
            <a:pPr lvl="1" algn="just"/>
            <a:r>
              <a:rPr lang="en-GB" sz="2600" dirty="0"/>
              <a:t>Adopting alternative rules of evidence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49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Evidence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b="1" dirty="0" smtClean="0"/>
              <a:t>Aspect 1: Party autonomy (</a:t>
            </a:r>
            <a:r>
              <a:rPr lang="en-US" sz="2600" b="1" dirty="0" err="1" smtClean="0"/>
              <a:t>cont</a:t>
            </a:r>
            <a:r>
              <a:rPr lang="en-US" sz="2600" b="1" dirty="0" smtClean="0"/>
              <a:t>)</a:t>
            </a:r>
            <a:r>
              <a:rPr lang="en-US" sz="2600" dirty="0" smtClean="0"/>
              <a:t>:</a:t>
            </a:r>
          </a:p>
          <a:p>
            <a:pPr lvl="1" algn="just"/>
            <a:r>
              <a:rPr lang="en-US" sz="2600" dirty="0" smtClean="0"/>
              <a:t>Specific or general exclusions</a:t>
            </a:r>
            <a:endParaRPr lang="en-GB" sz="2600" dirty="0" smtClean="0"/>
          </a:p>
          <a:p>
            <a:pPr lvl="1" algn="just"/>
            <a:r>
              <a:rPr lang="en-US" sz="2600" dirty="0" smtClean="0"/>
              <a:t>Alternative rules from foreign jurisdictions, international standards, or bespoke</a:t>
            </a:r>
            <a:endParaRPr lang="en-GB" sz="2600" dirty="0"/>
          </a:p>
          <a:p>
            <a:pPr lvl="1" algn="just"/>
            <a:r>
              <a:rPr lang="en-GB" sz="2600" dirty="0" smtClean="0"/>
              <a:t>Parties can apply by agreement</a:t>
            </a:r>
          </a:p>
          <a:p>
            <a:pPr lvl="1" algn="just"/>
            <a:r>
              <a:rPr lang="en-GB" sz="2600" dirty="0" err="1" smtClean="0"/>
              <a:t>SICC’s</a:t>
            </a:r>
            <a:r>
              <a:rPr lang="en-GB" sz="2600" dirty="0" smtClean="0"/>
              <a:t> discretion </a:t>
            </a:r>
            <a:r>
              <a:rPr lang="en-GB" sz="2600" dirty="0"/>
              <a:t>to </a:t>
            </a:r>
            <a:r>
              <a:rPr lang="en-GB" sz="2600" dirty="0" smtClean="0"/>
              <a:t>allow</a:t>
            </a:r>
            <a:r>
              <a:rPr lang="en-GB" sz="2600" dirty="0"/>
              <a:t>, supplement or modify (with </a:t>
            </a:r>
            <a:r>
              <a:rPr lang="en-GB" sz="2600" dirty="0" smtClean="0"/>
              <a:t>parties</a:t>
            </a:r>
            <a:r>
              <a:rPr lang="en-GB" sz="2600" dirty="0"/>
              <a:t>' consent</a:t>
            </a:r>
            <a:r>
              <a:rPr lang="en-GB" sz="2600" dirty="0" smtClean="0"/>
              <a:t>)</a:t>
            </a:r>
          </a:p>
          <a:p>
            <a:pPr lvl="1" algn="just"/>
            <a:r>
              <a:rPr lang="en-US" sz="2600" dirty="0" smtClean="0"/>
              <a:t>Autonomy a reflection of international character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4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Evidence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b="1" dirty="0" smtClean="0"/>
              <a:t>Aspect 2: </a:t>
            </a:r>
            <a:r>
              <a:rPr lang="en-GB" sz="2800" b="1" dirty="0" smtClean="0"/>
              <a:t>Exclusion </a:t>
            </a:r>
            <a:r>
              <a:rPr lang="en-GB" sz="2800" b="1" dirty="0"/>
              <a:t>of politically or institutionally sensitive </a:t>
            </a:r>
            <a:r>
              <a:rPr lang="en-GB" sz="2800" b="1" dirty="0" smtClean="0"/>
              <a:t>evidence</a:t>
            </a:r>
            <a:endParaRPr lang="en-GB" sz="2800" b="1" dirty="0"/>
          </a:p>
          <a:p>
            <a:pPr lvl="1" algn="just"/>
            <a:r>
              <a:rPr lang="en-GB" sz="2600" dirty="0" smtClean="0"/>
              <a:t>“</a:t>
            </a:r>
            <a:r>
              <a:rPr lang="en-GB" sz="2600" i="1" dirty="0" smtClean="0"/>
              <a:t>special </a:t>
            </a:r>
            <a:r>
              <a:rPr lang="en-GB" sz="2600" i="1" dirty="0"/>
              <a:t>political or institutional sensitivity, including anything that has been classified as secret by the Singapore government, a foreign government or a public international institution</a:t>
            </a:r>
            <a:r>
              <a:rPr lang="en-GB" sz="2600" dirty="0" smtClean="0"/>
              <a:t>"</a:t>
            </a:r>
          </a:p>
          <a:p>
            <a:pPr lvl="1" algn="just"/>
            <a:r>
              <a:rPr lang="en-GB" sz="2600" dirty="0" smtClean="0"/>
              <a:t>See </a:t>
            </a:r>
            <a:r>
              <a:rPr lang="en-GB" sz="2600" dirty="0"/>
              <a:t>Article 9(2)(f) of the </a:t>
            </a:r>
            <a:r>
              <a:rPr lang="en-GB" sz="2600" dirty="0" err="1"/>
              <a:t>IBA</a:t>
            </a:r>
            <a:r>
              <a:rPr lang="en-GB" sz="2600" dirty="0"/>
              <a:t> Rules on the Taking of Evidence in International </a:t>
            </a:r>
            <a:r>
              <a:rPr lang="en-GB" sz="2600" dirty="0" smtClean="0"/>
              <a:t>Arbitration</a:t>
            </a:r>
          </a:p>
          <a:p>
            <a:pPr lvl="1" algn="just"/>
            <a:r>
              <a:rPr lang="en-GB" sz="2600" dirty="0" smtClean="0"/>
              <a:t>No equivalent in normal court proceedings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51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Evidence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248" cy="4572000"/>
          </a:xfrm>
        </p:spPr>
        <p:txBody>
          <a:bodyPr/>
          <a:lstStyle/>
          <a:p>
            <a:pPr algn="just"/>
            <a:r>
              <a:rPr lang="en-US" sz="2600" b="1" dirty="0" smtClean="0"/>
              <a:t>Aspect 3: Evidence of foreign law</a:t>
            </a:r>
            <a:endParaRPr lang="en-GB" sz="2800" b="1" dirty="0"/>
          </a:p>
          <a:p>
            <a:pPr lvl="1" algn="just"/>
            <a:r>
              <a:rPr lang="en-GB" sz="2600" dirty="0" smtClean="0"/>
              <a:t>General approach – proof of foreign law through expert evidence</a:t>
            </a:r>
          </a:p>
          <a:p>
            <a:pPr lvl="1" algn="just"/>
            <a:r>
              <a:rPr lang="en-US" sz="2600" dirty="0" smtClean="0"/>
              <a:t>Otherwise assume foreign law is the same as Singapore law</a:t>
            </a:r>
            <a:endParaRPr lang="en-GB" sz="2600" dirty="0"/>
          </a:p>
          <a:p>
            <a:pPr lvl="1" algn="just"/>
            <a:r>
              <a:rPr lang="en-GB" sz="2600" dirty="0" smtClean="0"/>
              <a:t>More flexible </a:t>
            </a:r>
            <a:r>
              <a:rPr lang="en-GB" sz="2600" dirty="0" err="1" smtClean="0"/>
              <a:t>SICC</a:t>
            </a:r>
            <a:r>
              <a:rPr lang="en-GB" sz="2600" dirty="0" smtClean="0"/>
              <a:t> approach – allowing foreign law to be determined based on legal submissions by parties counsel</a:t>
            </a:r>
          </a:p>
          <a:p>
            <a:pPr lvl="1" algn="just"/>
            <a:r>
              <a:rPr lang="en-GB" sz="2600" dirty="0" smtClean="0"/>
              <a:t>Subject to counsel’s competence in the foreign law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2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Evidence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600" b="1" dirty="0" smtClean="0"/>
              <a:t>Aspect 3: Evidence of foreign law (</a:t>
            </a:r>
            <a:r>
              <a:rPr lang="en-US" sz="2600" b="1" dirty="0" err="1" smtClean="0"/>
              <a:t>cont</a:t>
            </a:r>
            <a:r>
              <a:rPr lang="en-US" sz="2600" b="1" dirty="0" smtClean="0"/>
              <a:t>)</a:t>
            </a:r>
            <a:endParaRPr lang="en-GB" sz="2800" b="1" dirty="0"/>
          </a:p>
          <a:p>
            <a:pPr lvl="1" algn="just"/>
            <a:r>
              <a:rPr lang="en-GB" sz="2600" dirty="0" smtClean="0"/>
              <a:t>Criteria for assessing competence: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Experience in </a:t>
            </a:r>
            <a:r>
              <a:rPr lang="en-GB" sz="2600" dirty="0"/>
              <a:t>practising the foreign law or subject </a:t>
            </a:r>
            <a:r>
              <a:rPr lang="en-GB" sz="2600" dirty="0" smtClean="0"/>
              <a:t>matter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Qualifications in the </a:t>
            </a:r>
            <a:r>
              <a:rPr lang="en-GB" sz="2600" dirty="0"/>
              <a:t>foreign law or the subject </a:t>
            </a:r>
            <a:r>
              <a:rPr lang="en-GB" sz="2600" dirty="0" smtClean="0"/>
              <a:t>matter</a:t>
            </a:r>
          </a:p>
          <a:p>
            <a:pPr lvl="2" indent="-334963" algn="just">
              <a:buFont typeface="Wingdings" panose="05000000000000000000" pitchFamily="2" charset="2"/>
              <a:buChar char="Ø"/>
            </a:pPr>
            <a:r>
              <a:rPr lang="en-GB" sz="2600" dirty="0" smtClean="0"/>
              <a:t>Proficiency in </a:t>
            </a:r>
            <a:r>
              <a:rPr lang="en-GB" sz="2600" dirty="0"/>
              <a:t>the language </a:t>
            </a:r>
            <a:r>
              <a:rPr lang="en-GB" sz="2600" dirty="0" smtClean="0"/>
              <a:t>of </a:t>
            </a:r>
            <a:r>
              <a:rPr lang="en-GB" sz="2600" dirty="0"/>
              <a:t>the foreign </a:t>
            </a:r>
            <a:r>
              <a:rPr lang="en-GB" sz="2600" dirty="0" smtClean="0"/>
              <a:t>law</a:t>
            </a:r>
          </a:p>
          <a:p>
            <a:pPr lvl="1" algn="just"/>
            <a:r>
              <a:rPr lang="en-GB" sz="2600" dirty="0"/>
              <a:t>Encouraging buy-in from foreign counsel</a:t>
            </a:r>
          </a:p>
          <a:p>
            <a:pPr lvl="1" algn="just"/>
            <a:r>
              <a:rPr lang="en-GB" sz="2600" dirty="0"/>
              <a:t>Aligning with international </a:t>
            </a:r>
            <a:r>
              <a:rPr lang="en-GB" sz="2600" dirty="0" smtClean="0"/>
              <a:t>arbitration</a:t>
            </a:r>
            <a:endParaRPr lang="en-GB" sz="2600" dirty="0"/>
          </a:p>
          <a:p>
            <a:pPr lvl="1" algn="just"/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4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Strict </a:t>
            </a:r>
            <a:r>
              <a:rPr lang="en-GB" sz="2600" dirty="0"/>
              <a:t>and demanding disclosure requirements in common law courts do not generally apply in </a:t>
            </a:r>
            <a:r>
              <a:rPr lang="en-GB" sz="2600" dirty="0" err="1"/>
              <a:t>SICC</a:t>
            </a:r>
            <a:r>
              <a:rPr lang="en-GB" sz="2600" dirty="0"/>
              <a:t>, unless ordered by Court</a:t>
            </a:r>
          </a:p>
          <a:p>
            <a:pPr algn="just"/>
            <a:endParaRPr lang="en-US" sz="2600" dirty="0"/>
          </a:p>
          <a:p>
            <a:pPr algn="just"/>
            <a:r>
              <a:rPr lang="en-US" sz="2600" dirty="0" err="1" smtClean="0"/>
              <a:t>SICC’s</a:t>
            </a:r>
            <a:r>
              <a:rPr lang="en-US" sz="2600" dirty="0" smtClean="0"/>
              <a:t> approach based primarily on </a:t>
            </a:r>
            <a:r>
              <a:rPr lang="en-US" sz="2600" dirty="0" err="1" smtClean="0"/>
              <a:t>IBA</a:t>
            </a:r>
            <a:r>
              <a:rPr lang="en-US" sz="2600" dirty="0" smtClean="0"/>
              <a:t> rules</a:t>
            </a:r>
          </a:p>
          <a:p>
            <a:pPr lvl="1" algn="just"/>
            <a:r>
              <a:rPr lang="en-GB" sz="2600" dirty="0" smtClean="0"/>
              <a:t>But some features drawn from court procedures </a:t>
            </a:r>
          </a:p>
          <a:p>
            <a:pPr lvl="1" algn="just"/>
            <a:r>
              <a:rPr lang="en-GB" sz="2600" dirty="0" err="1" smtClean="0"/>
              <a:t>Eg</a:t>
            </a:r>
            <a:r>
              <a:rPr lang="en-GB" sz="2600" dirty="0" smtClean="0"/>
              <a:t>. pre-action discovery &amp; discovery against non-parties</a:t>
            </a:r>
          </a:p>
          <a:p>
            <a:pPr lvl="1" algn="just"/>
            <a:endParaRPr lang="en-US" sz="2600" dirty="0"/>
          </a:p>
          <a:p>
            <a:pPr lvl="1" algn="just"/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81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Parties must disclose </a:t>
            </a:r>
            <a:r>
              <a:rPr lang="en-GB" sz="2600" dirty="0"/>
              <a:t>documents that they wish to rely on (similar </a:t>
            </a:r>
            <a:r>
              <a:rPr lang="en-GB" sz="2600" dirty="0" smtClean="0"/>
              <a:t>to </a:t>
            </a:r>
            <a:r>
              <a:rPr lang="en-GB" sz="2600" dirty="0" err="1" smtClean="0"/>
              <a:t>IBA</a:t>
            </a:r>
            <a:r>
              <a:rPr lang="en-GB" sz="2600" dirty="0" smtClean="0"/>
              <a:t> Rules Art 3.1)</a:t>
            </a:r>
            <a:endParaRPr lang="en-GB" sz="2600" dirty="0"/>
          </a:p>
          <a:p>
            <a:pPr lvl="1" algn="just"/>
            <a:endParaRPr lang="en-US" sz="2600" dirty="0"/>
          </a:p>
          <a:p>
            <a:pPr algn="just"/>
            <a:r>
              <a:rPr lang="en-GB" sz="2600" dirty="0" smtClean="0"/>
              <a:t>A </a:t>
            </a:r>
            <a:r>
              <a:rPr lang="en-GB" sz="2600" dirty="0"/>
              <a:t>party </a:t>
            </a:r>
            <a:r>
              <a:rPr lang="en-GB" sz="2600" dirty="0" smtClean="0"/>
              <a:t>(“requesting party”) </a:t>
            </a:r>
            <a:r>
              <a:rPr lang="en-GB" sz="2600" dirty="0"/>
              <a:t>can </a:t>
            </a:r>
            <a:r>
              <a:rPr lang="en-GB" sz="2600" dirty="0" smtClean="0"/>
              <a:t>request </a:t>
            </a:r>
            <a:r>
              <a:rPr lang="en-GB" sz="2600" dirty="0"/>
              <a:t>others </a:t>
            </a:r>
            <a:r>
              <a:rPr lang="en-GB" sz="2600" dirty="0" smtClean="0"/>
              <a:t>(“requested person”) </a:t>
            </a:r>
            <a:r>
              <a:rPr lang="en-GB" sz="2600" dirty="0"/>
              <a:t>to produce </a:t>
            </a:r>
            <a:r>
              <a:rPr lang="en-GB" sz="2600" dirty="0" smtClean="0"/>
              <a:t>documents (similar to </a:t>
            </a:r>
            <a:r>
              <a:rPr lang="en-GB" sz="2600" dirty="0" err="1" smtClean="0"/>
              <a:t>IBA</a:t>
            </a:r>
            <a:r>
              <a:rPr lang="en-GB" sz="2600" dirty="0" smtClean="0"/>
              <a:t> Rules, Arts </a:t>
            </a:r>
            <a:r>
              <a:rPr lang="en-GB" sz="2600" dirty="0"/>
              <a:t>3.2 </a:t>
            </a:r>
            <a:r>
              <a:rPr lang="en-GB" sz="2600" dirty="0" smtClean="0"/>
              <a:t>- </a:t>
            </a:r>
            <a:r>
              <a:rPr lang="en-GB" sz="2600" dirty="0"/>
              <a:t>3.7 </a:t>
            </a:r>
            <a:r>
              <a:rPr lang="en-GB" sz="2600" dirty="0" smtClean="0"/>
              <a:t>)</a:t>
            </a:r>
          </a:p>
          <a:p>
            <a:pPr lvl="1" algn="just"/>
            <a:r>
              <a:rPr lang="en-US" sz="2600" dirty="0" smtClean="0"/>
              <a:t>But unlike </a:t>
            </a:r>
            <a:r>
              <a:rPr lang="en-US" sz="2600" dirty="0" err="1" smtClean="0"/>
              <a:t>IBA</a:t>
            </a:r>
            <a:r>
              <a:rPr lang="en-US" sz="2600" dirty="0" smtClean="0"/>
              <a:t> Rules, requests can be made of non-parties – hence “requested person” cf. “requested party”</a:t>
            </a:r>
            <a:endParaRPr lang="en-GB" sz="2600" dirty="0" smtClean="0"/>
          </a:p>
          <a:p>
            <a:pPr algn="just"/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Document requests against non-parties must be served personally</a:t>
            </a:r>
          </a:p>
          <a:p>
            <a:pPr marL="342900" lvl="1" indent="-342900" algn="just">
              <a:buFontTx/>
              <a:buChar char="•"/>
            </a:pPr>
            <a:endParaRPr lang="en-GB" sz="2600" dirty="0" smtClean="0"/>
          </a:p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Requested </a:t>
            </a:r>
            <a:r>
              <a:rPr lang="en-GB" sz="2600" dirty="0"/>
              <a:t>persons </a:t>
            </a:r>
            <a:r>
              <a:rPr lang="en-GB" sz="2600" dirty="0" smtClean="0"/>
              <a:t>may </a:t>
            </a:r>
            <a:r>
              <a:rPr lang="en-GB" sz="2600" dirty="0"/>
              <a:t>respond with objections </a:t>
            </a:r>
            <a:r>
              <a:rPr lang="en-GB" sz="2600" dirty="0" smtClean="0"/>
              <a:t>within </a:t>
            </a:r>
            <a:r>
              <a:rPr lang="en-GB" sz="2600" dirty="0"/>
              <a:t>14 days (if a party) or 28 days (if </a:t>
            </a:r>
            <a:r>
              <a:rPr lang="en-GB" sz="2600" dirty="0" smtClean="0"/>
              <a:t>non-party) </a:t>
            </a:r>
            <a:endParaRPr lang="en-GB" sz="2600" dirty="0"/>
          </a:p>
          <a:p>
            <a:pPr lvl="1" algn="just"/>
            <a:endParaRPr lang="en-US" sz="2600" dirty="0"/>
          </a:p>
          <a:p>
            <a:pPr algn="just"/>
            <a:r>
              <a:rPr lang="en-GB" sz="2600" dirty="0" smtClean="0"/>
              <a:t>Requesting party can then apply to </a:t>
            </a:r>
            <a:r>
              <a:rPr lang="en-GB" sz="2600" dirty="0" err="1" smtClean="0"/>
              <a:t>SICC</a:t>
            </a:r>
            <a:r>
              <a:rPr lang="en-GB" sz="2600" dirty="0" smtClean="0"/>
              <a:t> for formal order to compel production of documents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14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/>
              <a:t>Grounds for objecting to production (similar to </a:t>
            </a:r>
            <a:r>
              <a:rPr lang="en-GB" sz="2600" dirty="0" err="1"/>
              <a:t>IBA</a:t>
            </a:r>
            <a:r>
              <a:rPr lang="en-GB" sz="2600" dirty="0"/>
              <a:t> Rules)</a:t>
            </a:r>
          </a:p>
          <a:p>
            <a:pPr marL="903288" lvl="1" indent="-547688" algn="just"/>
            <a:r>
              <a:rPr lang="en-GB" b="1" dirty="0" smtClean="0"/>
              <a:t>lack </a:t>
            </a:r>
            <a:r>
              <a:rPr lang="en-GB" b="1" dirty="0"/>
              <a:t>of </a:t>
            </a:r>
            <a:r>
              <a:rPr lang="en-GB" dirty="0"/>
              <a:t>sufficient </a:t>
            </a:r>
            <a:r>
              <a:rPr lang="en-GB" b="1" dirty="0"/>
              <a:t>relevance</a:t>
            </a:r>
            <a:r>
              <a:rPr lang="en-GB" dirty="0"/>
              <a:t> to the case or </a:t>
            </a:r>
            <a:r>
              <a:rPr lang="en-GB" b="1" dirty="0"/>
              <a:t>materiality</a:t>
            </a:r>
            <a:r>
              <a:rPr lang="en-GB" dirty="0"/>
              <a:t> to its </a:t>
            </a:r>
            <a:r>
              <a:rPr lang="en-GB" dirty="0" smtClean="0"/>
              <a:t>outcome</a:t>
            </a:r>
          </a:p>
          <a:p>
            <a:pPr marL="1436688" lvl="2" indent="-533400" algn="just">
              <a:buFont typeface="Wingdings" panose="05000000000000000000" pitchFamily="2" charset="2"/>
              <a:buChar char="Ø"/>
            </a:pPr>
            <a:r>
              <a:rPr lang="en-GB" dirty="0" err="1" smtClean="0"/>
              <a:t>ie</a:t>
            </a:r>
            <a:r>
              <a:rPr lang="en-GB" dirty="0" smtClean="0"/>
              <a:t>. documents must </a:t>
            </a:r>
            <a:r>
              <a:rPr lang="en-GB" dirty="0"/>
              <a:t>be relevant </a:t>
            </a:r>
            <a:r>
              <a:rPr lang="en-GB" dirty="0" smtClean="0"/>
              <a:t>&amp; material</a:t>
            </a:r>
          </a:p>
          <a:p>
            <a:pPr marL="903288" lvl="2" indent="0" algn="just">
              <a:buNone/>
            </a:pPr>
            <a:endParaRPr lang="en-GB" sz="1200" dirty="0" smtClean="0"/>
          </a:p>
          <a:p>
            <a:pPr marL="903288" lvl="1" indent="-547688" algn="just"/>
            <a:r>
              <a:rPr lang="en-GB" b="1" dirty="0" smtClean="0"/>
              <a:t>legal </a:t>
            </a:r>
            <a:r>
              <a:rPr lang="en-GB" b="1" dirty="0"/>
              <a:t>impediment </a:t>
            </a:r>
            <a:r>
              <a:rPr lang="en-GB" dirty="0"/>
              <a:t>or </a:t>
            </a:r>
            <a:r>
              <a:rPr lang="en-GB" b="1" dirty="0" smtClean="0"/>
              <a:t>privilege</a:t>
            </a:r>
          </a:p>
          <a:p>
            <a:pPr marL="355600" lvl="1" indent="0" algn="just">
              <a:buNone/>
            </a:pPr>
            <a:endParaRPr lang="en-GB" sz="1200" dirty="0"/>
          </a:p>
          <a:p>
            <a:pPr marL="903288" lvl="1" indent="-547688" algn="just"/>
            <a:r>
              <a:rPr lang="en-GB" b="1" dirty="0" smtClean="0"/>
              <a:t>unreasonable </a:t>
            </a:r>
            <a:r>
              <a:rPr lang="en-GB" b="1" dirty="0"/>
              <a:t>burden</a:t>
            </a:r>
            <a:r>
              <a:rPr lang="en-GB" dirty="0"/>
              <a:t> to produce </a:t>
            </a:r>
            <a:r>
              <a:rPr lang="en-GB" dirty="0" smtClean="0"/>
              <a:t>requested document</a:t>
            </a:r>
            <a:endParaRPr lang="en-GB" dirty="0"/>
          </a:p>
          <a:p>
            <a:pPr algn="just"/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err="1" smtClean="0"/>
              <a:t>SICC</a:t>
            </a:r>
            <a:r>
              <a:rPr lang="en-US" sz="3400" dirty="0" smtClean="0"/>
              <a:t> - Role &amp; Rationale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US" sz="2600" dirty="0" err="1" smtClean="0"/>
              <a:t>SICC</a:t>
            </a:r>
            <a:r>
              <a:rPr lang="en-US" sz="2600" dirty="0" smtClean="0"/>
              <a:t> Launched January 2015: 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600" dirty="0" smtClean="0"/>
              <a:t>Part of Singapore High Court</a:t>
            </a:r>
          </a:p>
          <a:p>
            <a:pPr marL="892175" indent="-536575" algn="just" defTabSz="508000">
              <a:buClr>
                <a:srgbClr val="C00000"/>
              </a:buClr>
              <a:buFont typeface="Arial" panose="020B0604020202020204" pitchFamily="34" charset="0"/>
              <a:buChar char="–"/>
              <a:tabLst>
                <a:tab pos="1795463" algn="l"/>
                <a:tab pos="1885950" algn="l"/>
              </a:tabLst>
            </a:pPr>
            <a:r>
              <a:rPr lang="en-US" dirty="0" smtClean="0"/>
              <a:t>Focus 	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 smtClean="0"/>
              <a:t> 	International Commercial Dispute</a:t>
            </a:r>
          </a:p>
          <a:p>
            <a:pPr marL="355600" indent="0" algn="just" defTabSz="508000">
              <a:buClr>
                <a:srgbClr val="C00000"/>
              </a:buClr>
              <a:buNone/>
              <a:tabLst>
                <a:tab pos="1795463" algn="l"/>
                <a:tab pos="1885950" algn="l"/>
              </a:tabLst>
            </a:pPr>
            <a:r>
              <a:rPr lang="en-US" dirty="0" smtClean="0">
                <a:solidFill>
                  <a:srgbClr val="C00000"/>
                </a:solidFill>
                <a:sym typeface="Wingdings"/>
              </a:rPr>
              <a:t>				</a:t>
            </a:r>
            <a:r>
              <a:rPr lang="en-US" dirty="0" smtClean="0"/>
              <a:t>No Domestic Remit (unlike </a:t>
            </a:r>
            <a:r>
              <a:rPr lang="en-US" dirty="0" err="1" smtClean="0"/>
              <a:t>DIFCC</a:t>
            </a:r>
            <a:r>
              <a:rPr lang="en-US" dirty="0" smtClean="0"/>
              <a:t>)</a:t>
            </a:r>
            <a:endParaRPr lang="en-US" dirty="0"/>
          </a:p>
          <a:p>
            <a:pPr marL="355600" indent="0" algn="just">
              <a:buClrTx/>
              <a:buNone/>
            </a:pPr>
            <a:endParaRPr lang="en-US" sz="1200" dirty="0" smtClean="0"/>
          </a:p>
          <a:p>
            <a:pPr algn="just">
              <a:buClr>
                <a:srgbClr val="C00000"/>
              </a:buClr>
              <a:tabLst>
                <a:tab pos="355600" algn="l"/>
              </a:tabLst>
            </a:pPr>
            <a:r>
              <a:rPr lang="en-US" sz="2600" dirty="0" smtClean="0"/>
              <a:t>Main Driver </a:t>
            </a:r>
            <a:endParaRPr lang="en-US" sz="2600" dirty="0"/>
          </a:p>
          <a:p>
            <a:pPr marL="892175" indent="-536575" algn="just">
              <a:buClr>
                <a:srgbClr val="C00000"/>
              </a:buClr>
              <a:buFont typeface="Arial" panose="020B0604020202020204" pitchFamily="34" charset="0"/>
              <a:buChar char="–"/>
            </a:pPr>
            <a:r>
              <a:rPr lang="en-US" dirty="0" smtClean="0"/>
              <a:t>Surge of trade &amp; investment in Asia</a:t>
            </a:r>
          </a:p>
          <a:p>
            <a:pPr marL="0" indent="0" algn="r">
              <a:buNone/>
            </a:pP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87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Grounds for objecting to production (</a:t>
            </a:r>
            <a:r>
              <a:rPr lang="en-GB" sz="2600" dirty="0" err="1" smtClean="0"/>
              <a:t>cont</a:t>
            </a:r>
            <a:r>
              <a:rPr lang="en-GB" sz="2600" dirty="0" smtClean="0"/>
              <a:t>)</a:t>
            </a:r>
          </a:p>
          <a:p>
            <a:pPr marL="893763" lvl="1" indent="-436563" algn="just"/>
            <a:r>
              <a:rPr lang="en-GB" b="1" dirty="0" smtClean="0"/>
              <a:t>loss or destruction</a:t>
            </a:r>
            <a:r>
              <a:rPr lang="en-GB" dirty="0" smtClean="0"/>
              <a:t> of the document that has been shown with reasonable likelihood to have occurred</a:t>
            </a:r>
          </a:p>
          <a:p>
            <a:pPr marL="457200" lvl="1" indent="0" algn="just">
              <a:buNone/>
            </a:pPr>
            <a:endParaRPr lang="en-GB" sz="800" dirty="0" smtClean="0"/>
          </a:p>
          <a:p>
            <a:pPr marL="893763" lvl="1" indent="-436563" algn="just"/>
            <a:r>
              <a:rPr lang="en-GB" dirty="0" smtClean="0"/>
              <a:t>grounds of c</a:t>
            </a:r>
            <a:r>
              <a:rPr lang="en-GB" b="1" dirty="0" smtClean="0"/>
              <a:t>ommercial or technical confidentiality</a:t>
            </a:r>
            <a:r>
              <a:rPr lang="en-GB" dirty="0" smtClean="0"/>
              <a:t> that the </a:t>
            </a:r>
            <a:r>
              <a:rPr lang="en-GB" dirty="0" err="1" smtClean="0"/>
              <a:t>SICC</a:t>
            </a:r>
            <a:r>
              <a:rPr lang="en-GB" dirty="0" smtClean="0"/>
              <a:t> determines to be compelling</a:t>
            </a:r>
          </a:p>
          <a:p>
            <a:pPr marL="457200" lvl="1" indent="0" algn="just">
              <a:buNone/>
            </a:pPr>
            <a:endParaRPr lang="en-GB" sz="800" dirty="0" smtClean="0"/>
          </a:p>
          <a:p>
            <a:pPr marL="893763" lvl="1" indent="-436563" algn="just"/>
            <a:r>
              <a:rPr lang="en-GB" dirty="0" smtClean="0"/>
              <a:t>grounds of </a:t>
            </a:r>
            <a:r>
              <a:rPr lang="en-GB" b="1" dirty="0" smtClean="0"/>
              <a:t>special political or institutional sensitivity</a:t>
            </a:r>
            <a:r>
              <a:rPr lang="en-GB" dirty="0" smtClean="0"/>
              <a:t>, including evidence </a:t>
            </a:r>
            <a:r>
              <a:rPr lang="en-GB" b="1" dirty="0" smtClean="0"/>
              <a:t>classified secret</a:t>
            </a:r>
            <a:r>
              <a:rPr lang="en-GB" dirty="0" smtClean="0"/>
              <a:t> by the government, a foreign government or a public international institution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9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/>
              <a:t>Grounds for objecting to production </a:t>
            </a:r>
            <a:r>
              <a:rPr lang="en-GB" sz="2600" dirty="0" smtClean="0"/>
              <a:t>(</a:t>
            </a:r>
            <a:r>
              <a:rPr lang="en-GB" sz="2600" dirty="0" err="1" smtClean="0"/>
              <a:t>cont</a:t>
            </a:r>
            <a:r>
              <a:rPr lang="en-GB" sz="2600" dirty="0" smtClean="0"/>
              <a:t>)</a:t>
            </a:r>
            <a:endParaRPr lang="en-GB" sz="2600" dirty="0"/>
          </a:p>
          <a:p>
            <a:pPr lvl="1" algn="just"/>
            <a:r>
              <a:rPr lang="en-GB" dirty="0" smtClean="0"/>
              <a:t>considerations </a:t>
            </a:r>
            <a:r>
              <a:rPr lang="en-GB" dirty="0"/>
              <a:t>of </a:t>
            </a:r>
            <a:r>
              <a:rPr lang="en-GB" b="1" dirty="0"/>
              <a:t>procedural economy, proportionality, fairness or equality</a:t>
            </a:r>
            <a:r>
              <a:rPr lang="en-GB" dirty="0"/>
              <a:t> of the parties </a:t>
            </a:r>
            <a:r>
              <a:rPr lang="en-GB" dirty="0" smtClean="0"/>
              <a:t>that </a:t>
            </a:r>
            <a:r>
              <a:rPr lang="en-GB" dirty="0"/>
              <a:t>the </a:t>
            </a:r>
            <a:r>
              <a:rPr lang="en-GB" dirty="0" err="1" smtClean="0"/>
              <a:t>SICC</a:t>
            </a:r>
            <a:r>
              <a:rPr lang="en-GB" dirty="0" smtClean="0"/>
              <a:t> </a:t>
            </a:r>
            <a:r>
              <a:rPr lang="en-GB" dirty="0"/>
              <a:t>determines to be </a:t>
            </a:r>
            <a:r>
              <a:rPr lang="en-GB" dirty="0" smtClean="0"/>
              <a:t>compelling</a:t>
            </a:r>
            <a:endParaRPr lang="en-GB" dirty="0"/>
          </a:p>
          <a:p>
            <a:pPr algn="just"/>
            <a:endParaRPr lang="en-US" sz="1600" dirty="0" smtClean="0"/>
          </a:p>
          <a:p>
            <a:pPr lvl="0" algn="just"/>
            <a:r>
              <a:rPr lang="en-GB" sz="2600" dirty="0"/>
              <a:t>The </a:t>
            </a:r>
            <a:r>
              <a:rPr lang="en-GB" sz="2600" dirty="0" err="1"/>
              <a:t>SICC</a:t>
            </a:r>
            <a:r>
              <a:rPr lang="en-GB" sz="2600" dirty="0"/>
              <a:t> may order production </a:t>
            </a:r>
            <a:r>
              <a:rPr lang="en-GB" sz="2600" dirty="0" smtClean="0"/>
              <a:t>if </a:t>
            </a:r>
            <a:r>
              <a:rPr lang="en-GB" sz="2600" dirty="0"/>
              <a:t>none of </a:t>
            </a:r>
            <a:r>
              <a:rPr lang="en-GB" sz="2600" dirty="0" smtClean="0"/>
              <a:t>the </a:t>
            </a:r>
            <a:r>
              <a:rPr lang="en-GB" sz="2600" dirty="0"/>
              <a:t>objections </a:t>
            </a:r>
            <a:r>
              <a:rPr lang="en-GB" sz="2600" dirty="0" smtClean="0"/>
              <a:t>applies</a:t>
            </a:r>
            <a:endParaRPr lang="en-GB" sz="2600" dirty="0"/>
          </a:p>
          <a:p>
            <a:pPr algn="just"/>
            <a:endParaRPr lang="en-GB" sz="1600" dirty="0" smtClean="0"/>
          </a:p>
          <a:p>
            <a:pPr algn="just"/>
            <a:r>
              <a:rPr lang="en-GB" sz="2600" dirty="0" smtClean="0"/>
              <a:t>Non-parties get </a:t>
            </a:r>
            <a:r>
              <a:rPr lang="en-GB" sz="2600" dirty="0"/>
              <a:t>costs of application and compliance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54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 </a:t>
            </a:r>
            <a:r>
              <a:rPr lang="en-US" sz="3400" dirty="0" smtClean="0">
                <a:sym typeface="Wingdings" panose="05000000000000000000" pitchFamily="2" charset="2"/>
              </a:rPr>
              <a:t></a:t>
            </a:r>
            <a:r>
              <a:rPr lang="en-US" sz="3400" dirty="0" smtClean="0"/>
              <a:t> pre-action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248" cy="4572000"/>
          </a:xfrm>
        </p:spPr>
        <p:txBody>
          <a:bodyPr/>
          <a:lstStyle/>
          <a:p>
            <a:pPr marL="342900" lvl="1" indent="-342900" algn="just">
              <a:buFontTx/>
              <a:buChar char="•"/>
            </a:pPr>
            <a:r>
              <a:rPr lang="en-GB" sz="2600" dirty="0" smtClean="0"/>
              <a:t>Pre-action discovery  </a:t>
            </a:r>
            <a:endParaRPr lang="en-GB" sz="2600" dirty="0"/>
          </a:p>
          <a:p>
            <a:pPr lvl="1" algn="just"/>
            <a:r>
              <a:rPr lang="en-GB" dirty="0" smtClean="0"/>
              <a:t>the </a:t>
            </a:r>
            <a:r>
              <a:rPr lang="en-GB" dirty="0"/>
              <a:t>ability to obtain disclosure of documents even before the proceedings actually </a:t>
            </a:r>
            <a:r>
              <a:rPr lang="en-GB" dirty="0" smtClean="0"/>
              <a:t>begin</a:t>
            </a:r>
            <a:endParaRPr lang="en-GB" sz="2600" dirty="0"/>
          </a:p>
          <a:p>
            <a:pPr marL="0" indent="0" algn="just">
              <a:buNone/>
            </a:pPr>
            <a:endParaRPr lang="en-US" sz="1200" dirty="0" smtClean="0"/>
          </a:p>
          <a:p>
            <a:pPr lvl="0" algn="just"/>
            <a:r>
              <a:rPr lang="en-GB" sz="2600" dirty="0" smtClean="0"/>
              <a:t>Supporting affidavit must include (amongst other things): </a:t>
            </a:r>
          </a:p>
          <a:p>
            <a:pPr lvl="1" algn="just"/>
            <a:r>
              <a:rPr lang="en-GB" dirty="0"/>
              <a:t>description of the intended proceedings</a:t>
            </a:r>
            <a:r>
              <a:rPr lang="en-GB" dirty="0" smtClean="0"/>
              <a:t>, </a:t>
            </a:r>
            <a:r>
              <a:rPr lang="en-GB" dirty="0"/>
              <a:t>and why </a:t>
            </a:r>
            <a:r>
              <a:rPr lang="en-GB" dirty="0" err="1" smtClean="0"/>
              <a:t>SICC</a:t>
            </a:r>
            <a:r>
              <a:rPr lang="en-GB" dirty="0" smtClean="0"/>
              <a:t> </a:t>
            </a:r>
            <a:r>
              <a:rPr lang="en-GB" dirty="0"/>
              <a:t>has and should assume </a:t>
            </a:r>
            <a:r>
              <a:rPr lang="en-GB" dirty="0" smtClean="0"/>
              <a:t>jurisdiction</a:t>
            </a:r>
          </a:p>
          <a:p>
            <a:pPr marL="457200" lvl="1" indent="0" algn="just">
              <a:buNone/>
            </a:pPr>
            <a:endParaRPr lang="en-GB" sz="1200" dirty="0" smtClean="0"/>
          </a:p>
          <a:p>
            <a:pPr lvl="1" algn="just"/>
            <a:r>
              <a:rPr lang="en-GB" dirty="0" smtClean="0"/>
              <a:t>sufficiently </a:t>
            </a:r>
            <a:r>
              <a:rPr lang="en-GB" dirty="0"/>
              <a:t>detailed description of documents sought, and </a:t>
            </a:r>
            <a:r>
              <a:rPr lang="en-GB" dirty="0" smtClean="0"/>
              <a:t>why relevant </a:t>
            </a:r>
            <a:r>
              <a:rPr lang="en-GB" dirty="0"/>
              <a:t>and </a:t>
            </a:r>
            <a:r>
              <a:rPr lang="en-GB" dirty="0" smtClean="0"/>
              <a:t>material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 </a:t>
            </a:r>
            <a:r>
              <a:rPr lang="en-US" sz="3400" dirty="0" smtClean="0">
                <a:sym typeface="Wingdings" panose="05000000000000000000" pitchFamily="2" charset="2"/>
              </a:rPr>
              <a:t></a:t>
            </a:r>
            <a:r>
              <a:rPr lang="en-US" sz="3400" dirty="0" smtClean="0"/>
              <a:t> pre-action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248" cy="4572000"/>
          </a:xfrm>
        </p:spPr>
        <p:txBody>
          <a:bodyPr/>
          <a:lstStyle/>
          <a:p>
            <a:pPr lvl="0" algn="just"/>
            <a:r>
              <a:rPr lang="en-GB" sz="2600" dirty="0" smtClean="0"/>
              <a:t>Supporting affidavit requirements (</a:t>
            </a:r>
            <a:r>
              <a:rPr lang="en-GB" sz="2600" dirty="0" err="1" smtClean="0"/>
              <a:t>cont</a:t>
            </a:r>
            <a:r>
              <a:rPr lang="en-GB" sz="2600" dirty="0" smtClean="0"/>
              <a:t>) : </a:t>
            </a:r>
          </a:p>
          <a:p>
            <a:pPr lvl="1" algn="just"/>
            <a:r>
              <a:rPr lang="en-GB" sz="2600" dirty="0" smtClean="0"/>
              <a:t>reasons </a:t>
            </a:r>
            <a:r>
              <a:rPr lang="en-GB" sz="2600" dirty="0"/>
              <a:t>why </a:t>
            </a:r>
            <a:r>
              <a:rPr lang="en-GB" sz="2600" dirty="0" smtClean="0"/>
              <a:t>applicant </a:t>
            </a:r>
            <a:r>
              <a:rPr lang="en-GB" sz="2600" dirty="0"/>
              <a:t>believes the documents are with the </a:t>
            </a:r>
            <a:r>
              <a:rPr lang="en-GB" sz="2600" dirty="0" smtClean="0"/>
              <a:t>requested person</a:t>
            </a:r>
            <a:endParaRPr lang="en-GB" sz="2600" dirty="0"/>
          </a:p>
          <a:p>
            <a:pPr lvl="1" algn="just"/>
            <a:r>
              <a:rPr lang="en-GB" sz="2600" dirty="0" smtClean="0"/>
              <a:t>whether the requesting party possesses the documents, and </a:t>
            </a:r>
            <a:r>
              <a:rPr lang="en-GB" sz="2600" dirty="0"/>
              <a:t>if so, </a:t>
            </a:r>
            <a:r>
              <a:rPr lang="en-GB" sz="2600" dirty="0" smtClean="0"/>
              <a:t> why they are </a:t>
            </a:r>
            <a:r>
              <a:rPr lang="en-GB" sz="2600" dirty="0"/>
              <a:t>being </a:t>
            </a:r>
            <a:r>
              <a:rPr lang="en-GB" sz="2600" dirty="0" smtClean="0"/>
              <a:t>requested</a:t>
            </a:r>
            <a:endParaRPr lang="en-GB" sz="2600" dirty="0"/>
          </a:p>
          <a:p>
            <a:pPr marL="457200" lvl="1" indent="0" algn="just">
              <a:buNone/>
            </a:pPr>
            <a:endParaRPr lang="en-GB" sz="1200" dirty="0" smtClean="0"/>
          </a:p>
          <a:p>
            <a:pPr algn="just"/>
            <a:r>
              <a:rPr lang="en-GB" sz="2600" dirty="0" smtClean="0"/>
              <a:t>Application must be served on requested person, who may resist it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59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 </a:t>
            </a:r>
            <a:r>
              <a:rPr lang="en-US" sz="3400" dirty="0" smtClean="0">
                <a:sym typeface="Wingdings" panose="05000000000000000000" pitchFamily="2" charset="2"/>
              </a:rPr>
              <a:t></a:t>
            </a:r>
            <a:r>
              <a:rPr lang="en-US" sz="3400" dirty="0" smtClean="0"/>
              <a:t> pre-action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248" cy="4572000"/>
          </a:xfrm>
        </p:spPr>
        <p:txBody>
          <a:bodyPr/>
          <a:lstStyle/>
          <a:p>
            <a:pPr lvl="0" algn="just"/>
            <a:r>
              <a:rPr lang="en-GB" sz="2600" dirty="0" err="1" smtClean="0"/>
              <a:t>SICC</a:t>
            </a:r>
            <a:r>
              <a:rPr lang="en-GB" sz="2600" dirty="0" smtClean="0"/>
              <a:t> cannot order pre-action discovery if (</a:t>
            </a:r>
            <a:r>
              <a:rPr lang="en-GB" sz="2600" dirty="0" err="1" smtClean="0"/>
              <a:t>ie</a:t>
            </a:r>
            <a:r>
              <a:rPr lang="en-GB" sz="2600" dirty="0" smtClean="0"/>
              <a:t>. grounds for resisting are): </a:t>
            </a:r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not </a:t>
            </a:r>
            <a:r>
              <a:rPr lang="en-GB" sz="2500" dirty="0"/>
              <a:t>satisfied that it has or would assume </a:t>
            </a:r>
            <a:r>
              <a:rPr lang="en-GB" sz="2500" dirty="0" smtClean="0"/>
              <a:t>jurisdiction</a:t>
            </a:r>
            <a:endParaRPr lang="en-GB" sz="2500" dirty="0"/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lack </a:t>
            </a:r>
            <a:r>
              <a:rPr lang="en-GB" sz="2500" dirty="0"/>
              <a:t>of sufficient relevance or </a:t>
            </a:r>
            <a:r>
              <a:rPr lang="en-GB" sz="2500" dirty="0" smtClean="0"/>
              <a:t>materiality</a:t>
            </a:r>
            <a:endParaRPr lang="en-GB" sz="2500" dirty="0"/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legal </a:t>
            </a:r>
            <a:r>
              <a:rPr lang="en-GB" sz="2500" dirty="0"/>
              <a:t>impediment or </a:t>
            </a:r>
            <a:r>
              <a:rPr lang="en-GB" sz="2500" dirty="0" smtClean="0"/>
              <a:t>privilege</a:t>
            </a:r>
            <a:endParaRPr lang="en-GB" sz="2500" dirty="0"/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unreasonable </a:t>
            </a:r>
            <a:r>
              <a:rPr lang="en-GB" sz="2500" dirty="0"/>
              <a:t>burden to produce the </a:t>
            </a:r>
            <a:r>
              <a:rPr lang="en-GB" sz="2500" dirty="0" smtClean="0"/>
              <a:t>documents</a:t>
            </a:r>
            <a:endParaRPr lang="en-GB" sz="2500" dirty="0"/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documents likely lost </a:t>
            </a:r>
            <a:r>
              <a:rPr lang="en-GB" sz="2500" dirty="0"/>
              <a:t>or </a:t>
            </a:r>
            <a:r>
              <a:rPr lang="en-GB" sz="2500" dirty="0" smtClean="0"/>
              <a:t>destroyed</a:t>
            </a:r>
            <a:endParaRPr lang="en-GB" sz="2500" dirty="0"/>
          </a:p>
          <a:p>
            <a:pPr marL="893763" lvl="1" indent="-531813" algn="just">
              <a:tabLst>
                <a:tab pos="893763" algn="l"/>
              </a:tabLst>
            </a:pPr>
            <a:r>
              <a:rPr lang="en-GB" sz="2500" dirty="0" smtClean="0"/>
              <a:t>compelling </a:t>
            </a:r>
            <a:r>
              <a:rPr lang="en-GB" sz="2500" dirty="0"/>
              <a:t>grounds of commercial or technical </a:t>
            </a:r>
            <a:r>
              <a:rPr lang="en-GB" sz="2500" dirty="0" smtClean="0"/>
              <a:t>confidentiality</a:t>
            </a:r>
            <a:endParaRPr lang="en-GB" sz="2500" dirty="0"/>
          </a:p>
          <a:p>
            <a:pPr lvl="1" algn="just"/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22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Document disclosure </a:t>
            </a:r>
            <a:r>
              <a:rPr lang="en-US" sz="3400" dirty="0" smtClean="0">
                <a:sym typeface="Wingdings" panose="05000000000000000000" pitchFamily="2" charset="2"/>
              </a:rPr>
              <a:t></a:t>
            </a:r>
            <a:r>
              <a:rPr lang="en-US" sz="3400" dirty="0" smtClean="0"/>
              <a:t> pre-action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19256" cy="4572000"/>
          </a:xfrm>
        </p:spPr>
        <p:txBody>
          <a:bodyPr/>
          <a:lstStyle/>
          <a:p>
            <a:pPr lvl="0" algn="just"/>
            <a:r>
              <a:rPr lang="en-GB" sz="2600" dirty="0" smtClean="0"/>
              <a:t>Grounds for resisting pre-action discovery (</a:t>
            </a:r>
            <a:r>
              <a:rPr lang="en-GB" sz="2600" dirty="0" err="1" smtClean="0"/>
              <a:t>cont</a:t>
            </a:r>
            <a:r>
              <a:rPr lang="en-GB" sz="2600" dirty="0" smtClean="0"/>
              <a:t>): </a:t>
            </a:r>
          </a:p>
          <a:p>
            <a:pPr lvl="1" algn="just"/>
            <a:r>
              <a:rPr lang="en-GB" sz="2600" dirty="0" smtClean="0"/>
              <a:t>special </a:t>
            </a:r>
            <a:r>
              <a:rPr lang="en-GB" sz="2600" dirty="0"/>
              <a:t>political or institutional </a:t>
            </a:r>
            <a:r>
              <a:rPr lang="en-GB" sz="2600" dirty="0" smtClean="0"/>
              <a:t>sensitivity</a:t>
            </a:r>
            <a:endParaRPr lang="en-GB" sz="2600" dirty="0"/>
          </a:p>
          <a:p>
            <a:pPr lvl="1" algn="just"/>
            <a:r>
              <a:rPr lang="en-GB" sz="2600" dirty="0" smtClean="0"/>
              <a:t>compelling </a:t>
            </a:r>
            <a:r>
              <a:rPr lang="en-GB" sz="2600" dirty="0"/>
              <a:t>considerations of procedural economy, proportionality, fairness or equality of the </a:t>
            </a:r>
            <a:r>
              <a:rPr lang="en-GB" sz="2600" dirty="0" smtClean="0"/>
              <a:t>parties</a:t>
            </a:r>
            <a:endParaRPr lang="en-GB" sz="2600" dirty="0"/>
          </a:p>
          <a:p>
            <a:pPr marL="457200" lvl="1" indent="0" algn="just">
              <a:buNone/>
            </a:pPr>
            <a:endParaRPr lang="en-US" sz="1200" dirty="0" smtClean="0"/>
          </a:p>
          <a:p>
            <a:pPr algn="just"/>
            <a:r>
              <a:rPr lang="en-GB" sz="2600" dirty="0"/>
              <a:t>Requested persons generally entitled to costs of application and </a:t>
            </a:r>
            <a:r>
              <a:rPr lang="en-GB" sz="2600" dirty="0" smtClean="0"/>
              <a:t>compliance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10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Appeals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47248" cy="4572000"/>
          </a:xfrm>
        </p:spPr>
        <p:txBody>
          <a:bodyPr/>
          <a:lstStyle/>
          <a:p>
            <a:pPr lvl="0" algn="just"/>
            <a:r>
              <a:rPr lang="en-US" sz="2600" dirty="0" smtClean="0"/>
              <a:t>Absence </a:t>
            </a:r>
            <a:r>
              <a:rPr lang="en-US" sz="2600" dirty="0"/>
              <a:t>of error-correction (appeal) mechanism arguably limits capacity of arbitration to </a:t>
            </a:r>
            <a:r>
              <a:rPr lang="en-GB" sz="2600" dirty="0"/>
              <a:t>contribute to development of clear and consistent legal </a:t>
            </a:r>
            <a:r>
              <a:rPr lang="en-GB" sz="2600" dirty="0" smtClean="0"/>
              <a:t>principles</a:t>
            </a:r>
            <a:endParaRPr lang="en-GB" sz="2600" dirty="0"/>
          </a:p>
          <a:p>
            <a:pPr lvl="0" algn="just"/>
            <a:endParaRPr lang="en-GB" sz="800" dirty="0"/>
          </a:p>
          <a:p>
            <a:pPr algn="just"/>
            <a:r>
              <a:rPr lang="en-GB" sz="2600" dirty="0"/>
              <a:t>Aspirations that </a:t>
            </a:r>
            <a:r>
              <a:rPr lang="en-GB" sz="2600" dirty="0" err="1"/>
              <a:t>SICC</a:t>
            </a:r>
            <a:r>
              <a:rPr lang="en-GB" sz="2600" dirty="0"/>
              <a:t> develops legal principles that </a:t>
            </a:r>
            <a:r>
              <a:rPr lang="en-GB" sz="2600" dirty="0" smtClean="0"/>
              <a:t>someday helps </a:t>
            </a:r>
            <a:r>
              <a:rPr lang="en-GB" sz="2600" dirty="0"/>
              <a:t>regulate international </a:t>
            </a:r>
            <a:r>
              <a:rPr lang="en-GB" sz="2600" dirty="0" smtClean="0"/>
              <a:t>commerce</a:t>
            </a:r>
          </a:p>
          <a:p>
            <a:pPr algn="just"/>
            <a:endParaRPr lang="en-GB" sz="800" dirty="0">
              <a:cs typeface="+mn-cs"/>
            </a:endParaRPr>
          </a:p>
          <a:p>
            <a:pPr algn="just"/>
            <a:r>
              <a:rPr lang="en-GB" sz="2600" dirty="0" err="1" smtClean="0"/>
              <a:t>SICC</a:t>
            </a:r>
            <a:r>
              <a:rPr lang="en-GB" sz="2600" dirty="0" smtClean="0"/>
              <a:t> decisions generally appealable</a:t>
            </a:r>
            <a:r>
              <a:rPr lang="en-GB" sz="2600" dirty="0" smtClean="0">
                <a:cs typeface="+mn-cs"/>
              </a:rPr>
              <a:t> to Singapore Court of Appeal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55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Appeals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72000"/>
          </a:xfrm>
        </p:spPr>
        <p:txBody>
          <a:bodyPr/>
          <a:lstStyle/>
          <a:p>
            <a:pPr lvl="0"/>
            <a:r>
              <a:rPr lang="en-US" sz="2600" dirty="0" smtClean="0"/>
              <a:t>Party autonomy – freedom to exclude or limit right to appeal</a:t>
            </a:r>
          </a:p>
          <a:p>
            <a:pPr lvl="0"/>
            <a:endParaRPr lang="en-US" sz="800" dirty="0"/>
          </a:p>
          <a:p>
            <a:pPr lvl="0"/>
            <a:r>
              <a:rPr lang="en-US" sz="2600" dirty="0" smtClean="0"/>
              <a:t>Model clauses available:</a:t>
            </a:r>
            <a:endParaRPr lang="en-GB" sz="2600" dirty="0"/>
          </a:p>
          <a:p>
            <a:pPr marL="400050" lvl="1" indent="0">
              <a:buNone/>
            </a:pPr>
            <a:r>
              <a:rPr lang="en-GB" sz="2200" u="sng" dirty="0">
                <a:hlinkClick r:id="rId2"/>
              </a:rPr>
              <a:t>www.sicc.gov.sg/documents/docs/</a:t>
            </a:r>
            <a:r>
              <a:rPr lang="en-GB" sz="2200" u="sng" dirty="0"/>
              <a:t> SICC_Model_Clauses.pdf </a:t>
            </a:r>
          </a:p>
          <a:p>
            <a:pPr lvl="0"/>
            <a:endParaRPr lang="en-US" sz="1200" dirty="0" smtClean="0"/>
          </a:p>
          <a:p>
            <a:r>
              <a:rPr lang="en-GB" sz="2600" dirty="0" smtClean="0"/>
              <a:t>Generally a panel of 3 judges (High </a:t>
            </a:r>
            <a:r>
              <a:rPr lang="en-GB" sz="2600" dirty="0"/>
              <a:t>Court, Court of Appeal, or </a:t>
            </a:r>
            <a:r>
              <a:rPr lang="en-GB" sz="2600" dirty="0" err="1" smtClean="0"/>
              <a:t>SICC</a:t>
            </a:r>
            <a:r>
              <a:rPr lang="en-GB" sz="2600" dirty="0" smtClean="0"/>
              <a:t> panel)</a:t>
            </a:r>
          </a:p>
          <a:p>
            <a:pPr lvl="1"/>
            <a:r>
              <a:rPr lang="en-US" dirty="0" smtClean="0"/>
              <a:t>5 judges where parties agree / CJ decides</a:t>
            </a:r>
          </a:p>
          <a:p>
            <a:pPr lvl="1"/>
            <a:r>
              <a:rPr lang="en-US" dirty="0" smtClean="0"/>
              <a:t>2 judges for certain contained appeals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6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err="1" smtClean="0"/>
              <a:t>SICC</a:t>
            </a:r>
            <a:r>
              <a:rPr lang="en-US" sz="3400" dirty="0" smtClean="0"/>
              <a:t> Judges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SICC</a:t>
            </a:r>
            <a:r>
              <a:rPr lang="en-US" dirty="0" smtClean="0"/>
              <a:t> Judges - Singapore Supreme Court/International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dirty="0" smtClean="0"/>
              <a:t>International Judges</a:t>
            </a:r>
          </a:p>
          <a:p>
            <a:pPr marL="1433513" indent="-541338" algn="just">
              <a:buFont typeface="Wingdings" panose="05000000000000000000" pitchFamily="2" charset="2"/>
              <a:buChar char="Ø"/>
              <a:tabLst>
                <a:tab pos="3051175" algn="l"/>
                <a:tab pos="5106988" algn="l"/>
              </a:tabLst>
            </a:pPr>
            <a:r>
              <a:rPr lang="en-US" sz="2200" dirty="0" smtClean="0">
                <a:sym typeface="Wingdings"/>
              </a:rPr>
              <a:t>Austria	</a:t>
            </a:r>
            <a:r>
              <a:rPr lang="en-US" sz="2200" dirty="0">
                <a:solidFill>
                  <a:srgbClr val="C00000"/>
                </a:solidFill>
                <a:sym typeface="Wingdings"/>
              </a:rPr>
              <a:t>  </a:t>
            </a:r>
            <a:r>
              <a:rPr lang="en-US" sz="2200" dirty="0"/>
              <a:t>Australia	 </a:t>
            </a:r>
            <a:r>
              <a:rPr lang="en-US" sz="2200" dirty="0">
                <a:solidFill>
                  <a:srgbClr val="C00000"/>
                </a:solidFill>
                <a:sym typeface="Wingdings"/>
              </a:rPr>
              <a:t> </a:t>
            </a:r>
            <a:r>
              <a:rPr lang="en-US" sz="2200" dirty="0" smtClean="0">
                <a:sym typeface="Wingdings"/>
              </a:rPr>
              <a:t>France 	</a:t>
            </a:r>
            <a:endParaRPr lang="en-US" sz="2200" dirty="0" smtClean="0"/>
          </a:p>
          <a:p>
            <a:pPr marL="1433513" indent="-541338" algn="just">
              <a:buFont typeface="Wingdings" panose="05000000000000000000" pitchFamily="2" charset="2"/>
              <a:buChar char="Ø"/>
              <a:tabLst>
                <a:tab pos="3135313" algn="l"/>
                <a:tab pos="5106988" algn="l"/>
              </a:tabLst>
            </a:pPr>
            <a:r>
              <a:rPr lang="en-US" sz="2200" dirty="0" smtClean="0">
                <a:sym typeface="Wingdings"/>
              </a:rPr>
              <a:t>Hong Kong 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en-US" sz="2200" dirty="0" smtClean="0">
                <a:sym typeface="Wingdings"/>
              </a:rPr>
              <a:t>Japan</a:t>
            </a:r>
            <a:r>
              <a:rPr lang="en-US" sz="2200" dirty="0" smtClean="0"/>
              <a:t>	 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 </a:t>
            </a:r>
            <a:r>
              <a:rPr lang="en-US" sz="2200" dirty="0" smtClean="0">
                <a:sym typeface="Wingdings"/>
              </a:rPr>
              <a:t>UK</a:t>
            </a:r>
            <a:r>
              <a:rPr lang="en-US" sz="2200" dirty="0" smtClean="0"/>
              <a:t>	</a:t>
            </a:r>
          </a:p>
          <a:p>
            <a:pPr marL="1433513" indent="-541338" algn="just">
              <a:buFont typeface="Wingdings" panose="05000000000000000000" pitchFamily="2" charset="2"/>
              <a:buChar char="Ø"/>
              <a:tabLst>
                <a:tab pos="3135313" algn="l"/>
                <a:tab pos="3230563" algn="l"/>
                <a:tab pos="5106988" algn="l"/>
              </a:tabLst>
            </a:pPr>
            <a:r>
              <a:rPr lang="en-US" sz="2200" dirty="0" smtClean="0">
                <a:sym typeface="Wingdings"/>
              </a:rPr>
              <a:t>USA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 </a:t>
            </a:r>
            <a:endParaRPr lang="en-US" sz="2200" dirty="0" smtClean="0"/>
          </a:p>
          <a:p>
            <a:pPr marL="361950" indent="-3619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Unique blend - Common &amp; Civil Law backgrounds</a:t>
            </a:r>
          </a:p>
          <a:p>
            <a:pPr marL="361950" indent="-3619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E</a:t>
            </a:r>
            <a:r>
              <a:rPr lang="en-US" sz="2200" dirty="0" smtClean="0"/>
              <a:t>xpertise: commercial, construction, insurance, IP, admiralty</a:t>
            </a:r>
          </a:p>
          <a:p>
            <a:pPr algn="just">
              <a:spcBef>
                <a:spcPts val="1200"/>
              </a:spcBef>
            </a:pPr>
            <a:r>
              <a:rPr lang="en-US" dirty="0"/>
              <a:t>Usual - Single </a:t>
            </a:r>
            <a:r>
              <a:rPr lang="en-US" dirty="0" smtClean="0"/>
              <a:t>Judge (Not </a:t>
            </a:r>
            <a:r>
              <a:rPr lang="en-US" dirty="0"/>
              <a:t>inflexible </a:t>
            </a:r>
            <a:r>
              <a:rPr lang="en-US" dirty="0" smtClean="0"/>
              <a:t>Rule)</a:t>
            </a:r>
            <a:endParaRPr lang="en-US" dirty="0"/>
          </a:p>
          <a:p>
            <a:pPr marL="892175" indent="-530225" algn="just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2200" dirty="0"/>
              <a:t>Parties can agree 3; and/or</a:t>
            </a:r>
          </a:p>
          <a:p>
            <a:pPr marL="892175" indent="-530225" algn="just">
              <a:spcBef>
                <a:spcPts val="600"/>
              </a:spcBef>
              <a:buFont typeface="Arial" panose="020B0604020202020204" pitchFamily="34" charset="0"/>
              <a:buChar char="–"/>
            </a:pPr>
            <a:r>
              <a:rPr lang="en-US" sz="2200" dirty="0"/>
              <a:t>Chief Justice considers it appropriate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Judges – Role &amp; Tenure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720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600" dirty="0" smtClean="0"/>
              <a:t>Extends beyond substantive hearing</a:t>
            </a:r>
          </a:p>
          <a:p>
            <a:r>
              <a:rPr lang="en-US" sz="2600" dirty="0" smtClean="0"/>
              <a:t>Includes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/>
              <a:t>c</a:t>
            </a:r>
            <a:r>
              <a:rPr lang="en-US" dirty="0" smtClean="0"/>
              <a:t>ase management</a:t>
            </a:r>
          </a:p>
          <a:p>
            <a:pPr marL="892175" indent="-530225"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dirty="0"/>
              <a:t>i</a:t>
            </a:r>
            <a:r>
              <a:rPr lang="en-US" dirty="0" smtClean="0"/>
              <a:t>nterlocutory applications</a:t>
            </a:r>
          </a:p>
          <a:p>
            <a:pPr marL="361950" indent="-3619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600" dirty="0" smtClean="0"/>
              <a:t>More akin to role of arbitrators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en-US" sz="2600" dirty="0" smtClean="0"/>
              <a:t>Tenure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/>
              <a:t>c</a:t>
            </a:r>
            <a:r>
              <a:rPr lang="en-US" dirty="0" smtClean="0"/>
              <a:t>urrent International Judges: fixed 3 years term 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/>
              <a:t>s</a:t>
            </a:r>
            <a:r>
              <a:rPr lang="en-US" dirty="0" smtClean="0"/>
              <a:t>ame security of tenure as High Court Judge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65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5496" y="116632"/>
            <a:ext cx="9145016" cy="914400"/>
          </a:xfrm>
        </p:spPr>
        <p:txBody>
          <a:bodyPr/>
          <a:lstStyle/>
          <a:p>
            <a:r>
              <a:rPr lang="en-US" sz="3400" dirty="0" smtClean="0"/>
              <a:t>Role &amp; Rationale - Surge of Investment in Asia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Increasing Trade &amp; Investment in Asia </a:t>
            </a:r>
          </a:p>
          <a:p>
            <a:pPr marL="900113" indent="-544513">
              <a:spcBef>
                <a:spcPts val="18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2013 : Asia attracted 30% of global </a:t>
            </a:r>
            <a:r>
              <a:rPr lang="en-US" dirty="0" err="1" smtClean="0"/>
              <a:t>FDI</a:t>
            </a:r>
            <a:r>
              <a:rPr lang="en-US" dirty="0" smtClean="0"/>
              <a:t> (US$426b)</a:t>
            </a:r>
          </a:p>
          <a:p>
            <a:pPr marL="900113" indent="-544513">
              <a:spcBef>
                <a:spcPts val="1800"/>
              </a:spcBef>
              <a:buFont typeface="Arial" panose="020B0604020202020204" pitchFamily="34" charset="0"/>
              <a:buChar char="−"/>
            </a:pPr>
            <a:r>
              <a:rPr lang="en-US" dirty="0" smtClean="0"/>
              <a:t>2014 : Asia Pacific </a:t>
            </a:r>
            <a:r>
              <a:rPr lang="en-US" dirty="0" smtClean="0">
                <a:latin typeface="Batang"/>
                <a:ea typeface="Batang"/>
              </a:rPr>
              <a:t>~ </a:t>
            </a:r>
            <a:r>
              <a:rPr lang="en-US" dirty="0" smtClean="0"/>
              <a:t>2/3 </a:t>
            </a:r>
            <a:r>
              <a:rPr lang="en-US" dirty="0"/>
              <a:t>of </a:t>
            </a:r>
            <a:r>
              <a:rPr lang="en-US" dirty="0" smtClean="0"/>
              <a:t>global growth</a:t>
            </a:r>
            <a:endParaRPr lang="en-US" sz="900" dirty="0" smtClean="0"/>
          </a:p>
          <a:p>
            <a:pPr marL="1433513" indent="-5334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/>
              </a:rPr>
              <a:t>increase in commercial disputes</a:t>
            </a:r>
          </a:p>
          <a:p>
            <a:pPr marL="1433513" indent="-533400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/>
              </a:rPr>
              <a:t>efficient &amp; effective dispute systems </a:t>
            </a:r>
            <a:endParaRPr lang="en-US" dirty="0" smtClean="0"/>
          </a:p>
          <a:p>
            <a:pPr marL="900113" indent="-544513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0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Legal Representation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Rights of Audience before SICC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All with rights </a:t>
            </a:r>
            <a:r>
              <a:rPr lang="en-US" dirty="0"/>
              <a:t>o</a:t>
            </a:r>
            <a:r>
              <a:rPr lang="en-US" dirty="0" smtClean="0"/>
              <a:t>f audience before High Court </a:t>
            </a:r>
          </a:p>
          <a:p>
            <a:pPr marL="1433513" indent="-541338">
              <a:buFont typeface="Wingdings" panose="05000000000000000000" pitchFamily="2" charset="2"/>
              <a:buChar char="Ø"/>
            </a:pPr>
            <a:endParaRPr lang="en-US" sz="800" dirty="0" smtClean="0"/>
          </a:p>
          <a:p>
            <a:r>
              <a:rPr lang="en-US" dirty="0"/>
              <a:t> Foreign counsel allowed (only for </a:t>
            </a:r>
            <a:r>
              <a:rPr lang="en-US" dirty="0" err="1"/>
              <a:t>SICC</a:t>
            </a:r>
            <a:r>
              <a:rPr lang="en-US" dirty="0"/>
              <a:t> cases)</a:t>
            </a:r>
          </a:p>
          <a:p>
            <a:pPr marL="982663" indent="-620713">
              <a:buFont typeface="Arial" panose="020B0604020202020204" pitchFamily="34" charset="0"/>
              <a:buChar char="–"/>
            </a:pPr>
            <a:r>
              <a:rPr lang="en-US" dirty="0"/>
              <a:t>in “</a:t>
            </a:r>
            <a:r>
              <a:rPr lang="en-US" i="1" dirty="0"/>
              <a:t>offshore cases</a:t>
            </a:r>
            <a:r>
              <a:rPr lang="en-US" dirty="0" smtClean="0"/>
              <a:t>” – no substantial connection to Singapore </a:t>
            </a:r>
          </a:p>
          <a:p>
            <a:pPr marL="1433513" indent="-541338">
              <a:buFont typeface="Wingdings" panose="05000000000000000000" pitchFamily="2" charset="2"/>
              <a:buChar char="Ø"/>
            </a:pPr>
            <a:r>
              <a:rPr lang="en-US" dirty="0"/>
              <a:t>subject matter of dispute </a:t>
            </a:r>
            <a:r>
              <a:rPr lang="en-US" u="sng" dirty="0"/>
              <a:t>not</a:t>
            </a:r>
            <a:r>
              <a:rPr lang="en-US" dirty="0"/>
              <a:t> governed by/ subject to Singapore law; or </a:t>
            </a:r>
          </a:p>
          <a:p>
            <a:pPr marL="1433513" indent="-541338" algn="just">
              <a:buFont typeface="Wingdings" panose="05000000000000000000" pitchFamily="2" charset="2"/>
              <a:buChar char="Ø"/>
            </a:pPr>
            <a:r>
              <a:rPr lang="en-US" dirty="0"/>
              <a:t>only connection is party’s choice of </a:t>
            </a:r>
            <a:r>
              <a:rPr lang="en-US" dirty="0" err="1"/>
              <a:t>SICC</a:t>
            </a:r>
            <a:r>
              <a:rPr lang="en-US" dirty="0"/>
              <a:t> &amp; Singapore </a:t>
            </a:r>
            <a:r>
              <a:rPr lang="en-US" dirty="0" smtClean="0"/>
              <a:t>law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16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Hearing Costs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algn="just"/>
            <a:r>
              <a:rPr lang="en-US" sz="2600" dirty="0" smtClean="0"/>
              <a:t>System of deposits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Non compliance: whole/ part of proceedings can be suspended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sz="2200" dirty="0" smtClean="0"/>
              <a:t>Similar to arbitration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419487"/>
              </p:ext>
            </p:extLst>
          </p:nvPr>
        </p:nvGraphicFramePr>
        <p:xfrm>
          <a:off x="971600" y="3140967"/>
          <a:ext cx="7344816" cy="2519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3978"/>
                <a:gridCol w="1648430"/>
                <a:gridCol w="1836204"/>
                <a:gridCol w="1836204"/>
              </a:tblGrid>
              <a:tr h="42672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Claims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of &gt; S$1m (US$750,000)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GB" dirty="0"/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High Court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SICC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67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Single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Judge</a:t>
                      </a:r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 Judges</a:t>
                      </a:r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7264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day Trial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S$12,000 (US$9,000)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S$17,500 (US$13,000)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S$52,500 (US$39,500)</a:t>
                      </a:r>
                      <a:endParaRPr lang="en-GB" dirty="0" smtClean="0"/>
                    </a:p>
                  </a:txBody>
                  <a:tcPr/>
                </a:tc>
              </a:tr>
              <a:tr h="7264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day</a:t>
                      </a:r>
                      <a:r>
                        <a:rPr lang="en-US" baseline="0" dirty="0" smtClean="0"/>
                        <a:t> Trial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S$37,000 (US$27,500)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S$35,000 (US$26,000)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S$105,000 (US$78,5000)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51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Enforcement of SICC Judgment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International Courts need international enforcement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domestic enforcement no longer adequate 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ease of international enforcement: important consideration</a:t>
            </a:r>
          </a:p>
          <a:p>
            <a:pPr marL="361950" indent="0">
              <a:buNone/>
            </a:pPr>
            <a:endParaRPr lang="en-US" sz="1200" dirty="0" smtClean="0"/>
          </a:p>
          <a:p>
            <a:pPr marL="361950" indent="-361950">
              <a:buFont typeface="Arial" panose="020B0604020202020204" pitchFamily="34" charset="0"/>
              <a:buChar char="•"/>
            </a:pPr>
            <a:r>
              <a:rPr lang="en-US" sz="2600" dirty="0" smtClean="0"/>
              <a:t>Avenues</a:t>
            </a:r>
            <a:endParaRPr lang="en-US" sz="2600" dirty="0"/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Hague Convention on Choice of Court Agreements 2005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dirty="0" smtClean="0"/>
              <a:t>Existing enforcement regime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1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Enforcement of SICC Judgment 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859216" cy="4572000"/>
          </a:xfrm>
        </p:spPr>
        <p:txBody>
          <a:bodyPr/>
          <a:lstStyle/>
          <a:p>
            <a:pPr marL="355600" indent="-35560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600" dirty="0" smtClean="0"/>
              <a:t>Hague Convention : 1 Oct 2015</a:t>
            </a:r>
          </a:p>
          <a:p>
            <a:pPr marL="892175" indent="-530225" algn="just">
              <a:spcBef>
                <a:spcPts val="1800"/>
              </a:spcBef>
              <a:buFont typeface="Arial" panose="020B0604020202020204" pitchFamily="34" charset="0"/>
              <a:buChar char="–"/>
            </a:pPr>
            <a:r>
              <a:rPr lang="en-US" sz="2600" dirty="0"/>
              <a:t>European Union (all 28 members states, except Denmark)</a:t>
            </a:r>
          </a:p>
          <a:p>
            <a:pPr marL="892175" indent="-530225" algn="just">
              <a:spcBef>
                <a:spcPts val="1800"/>
              </a:spcBef>
              <a:buFont typeface="Arial" panose="020B0604020202020204" pitchFamily="34" charset="0"/>
              <a:buChar char="–"/>
            </a:pPr>
            <a:r>
              <a:rPr lang="en-US" sz="2600" dirty="0" smtClean="0"/>
              <a:t>Mexico</a:t>
            </a:r>
          </a:p>
          <a:p>
            <a:pPr marL="892175" indent="-530225" algn="just">
              <a:spcBef>
                <a:spcPts val="1800"/>
              </a:spcBef>
              <a:buFont typeface="Arial" panose="020B0604020202020204" pitchFamily="34" charset="0"/>
              <a:buChar char="–"/>
            </a:pPr>
            <a:r>
              <a:rPr lang="en-US" sz="2600" dirty="0" smtClean="0"/>
              <a:t>Singapore - 1 </a:t>
            </a:r>
            <a:r>
              <a:rPr lang="en-US" sz="2600" dirty="0"/>
              <a:t>Oct 2016 </a:t>
            </a:r>
            <a:r>
              <a:rPr lang="en-US" sz="2600" dirty="0" smtClean="0"/>
              <a:t>(Singapore </a:t>
            </a:r>
            <a:r>
              <a:rPr lang="en-US" sz="2600" dirty="0"/>
              <a:t>Choice of Court Agreements </a:t>
            </a:r>
            <a:r>
              <a:rPr lang="en-US" sz="2600" dirty="0" smtClean="0"/>
              <a:t>Act)</a:t>
            </a:r>
            <a:endParaRPr lang="en-US" sz="2600" dirty="0"/>
          </a:p>
          <a:p>
            <a:pPr marL="892175" indent="-530225" algn="just">
              <a:buFont typeface="Arial" panose="020B0604020202020204" pitchFamily="34" charset="0"/>
              <a:buChar char="–"/>
            </a:pPr>
            <a:endParaRPr lang="en-GB" sz="2600" dirty="0"/>
          </a:p>
          <a:p>
            <a:pPr marL="355600" indent="-355600" algn="just">
              <a:buFont typeface="Arial" panose="020B0604020202020204" pitchFamily="34" charset="0"/>
              <a:buChar char="•"/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– Existing Enforcement Regime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SICC - division of Singapore High Court</a:t>
            </a:r>
          </a:p>
          <a:p>
            <a:r>
              <a:rPr lang="en-US" sz="2600" dirty="0" smtClean="0"/>
              <a:t>Reciprocal Enforcement of High Court Judgments</a:t>
            </a:r>
          </a:p>
          <a:p>
            <a:pPr marL="892175" indent="-530225">
              <a:spcAft>
                <a:spcPts val="2400"/>
              </a:spcAft>
              <a:buFont typeface="Arial" panose="020B0604020202020204" pitchFamily="34" charset="0"/>
              <a:buChar char="–"/>
            </a:pPr>
            <a:r>
              <a:rPr lang="en-US" sz="2600" dirty="0" smtClean="0"/>
              <a:t>11 States</a:t>
            </a:r>
          </a:p>
          <a:p>
            <a:pPr marL="1081088" indent="-177800">
              <a:buFont typeface="Wingdings" panose="05000000000000000000" pitchFamily="2" charset="2"/>
              <a:buChar char="Ø"/>
              <a:tabLst>
                <a:tab pos="1081088" algn="l"/>
                <a:tab pos="2776538" algn="l"/>
                <a:tab pos="3228975" algn="l"/>
                <a:tab pos="4038600" algn="l"/>
              </a:tabLst>
            </a:pPr>
            <a:r>
              <a:rPr lang="en-US" dirty="0" smtClean="0"/>
              <a:t>  Australia		</a:t>
            </a:r>
            <a:r>
              <a:rPr lang="en-US" dirty="0"/>
              <a:t>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Brunei</a:t>
            </a:r>
            <a:endParaRPr lang="en-US" dirty="0"/>
          </a:p>
          <a:p>
            <a:pPr marL="1081088" indent="-177800">
              <a:buFont typeface="Wingdings" panose="05000000000000000000" pitchFamily="2" charset="2"/>
              <a:buChar char="Ø"/>
              <a:tabLst>
                <a:tab pos="1081088" algn="l"/>
                <a:tab pos="2776538" algn="l"/>
                <a:tab pos="3228975" algn="l"/>
                <a:tab pos="4038600" algn="l"/>
              </a:tabLst>
            </a:pPr>
            <a:r>
              <a:rPr lang="en-US" dirty="0" smtClean="0"/>
              <a:t>  Hong Kong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 smtClean="0">
                <a:sym typeface="Wingdings"/>
              </a:rPr>
              <a:t>	India</a:t>
            </a:r>
            <a:endParaRPr lang="en-US" dirty="0"/>
          </a:p>
          <a:p>
            <a:pPr marL="1081088" indent="-177800">
              <a:buFont typeface="Wingdings" panose="05000000000000000000" pitchFamily="2" charset="2"/>
              <a:buChar char="Ø"/>
              <a:tabLst>
                <a:tab pos="1081088" algn="l"/>
                <a:tab pos="2776538" algn="l"/>
                <a:tab pos="3228975" algn="l"/>
                <a:tab pos="4038600" algn="l"/>
              </a:tabLst>
            </a:pPr>
            <a:r>
              <a:rPr lang="en-US" dirty="0" smtClean="0"/>
              <a:t>  Malaysia		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New Zealand</a:t>
            </a:r>
            <a:endParaRPr lang="en-US" dirty="0" smtClean="0"/>
          </a:p>
          <a:p>
            <a:pPr marL="1081088" indent="-177800">
              <a:buFont typeface="Wingdings" panose="05000000000000000000" pitchFamily="2" charset="2"/>
              <a:buChar char="Ø"/>
              <a:tabLst>
                <a:tab pos="1081088" algn="l"/>
                <a:tab pos="2776538" algn="l"/>
                <a:tab pos="3228975" algn="l"/>
                <a:tab pos="4038600" algn="l"/>
              </a:tabLst>
            </a:pPr>
            <a:r>
              <a:rPr lang="en-US" dirty="0" smtClean="0"/>
              <a:t>  Pakistan		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 smtClean="0">
                <a:sym typeface="Wingdings"/>
              </a:rPr>
              <a:t>	Papua New Guinea </a:t>
            </a:r>
          </a:p>
          <a:p>
            <a:pPr marL="1081088" indent="-177800">
              <a:buFont typeface="Wingdings" panose="05000000000000000000" pitchFamily="2" charset="2"/>
              <a:buChar char="Ø"/>
              <a:tabLst>
                <a:tab pos="1081088" algn="l"/>
                <a:tab pos="2776538" algn="l"/>
                <a:tab pos="3228975" algn="l"/>
                <a:tab pos="4038600" algn="l"/>
              </a:tabLst>
            </a:pPr>
            <a:r>
              <a:rPr lang="en-US" dirty="0" smtClean="0"/>
              <a:t>  Sri Lanka			</a:t>
            </a:r>
            <a:r>
              <a:rPr lang="en-US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dirty="0" smtClean="0">
                <a:sym typeface="Wingdings"/>
              </a:rPr>
              <a:t>	United Kingdom</a:t>
            </a:r>
          </a:p>
          <a:p>
            <a:pPr marL="892175" indent="11113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228975" algn="l"/>
              </a:tabLst>
            </a:pPr>
            <a:r>
              <a:rPr lang="en-US" dirty="0" smtClean="0"/>
              <a:t>  </a:t>
            </a:r>
            <a:r>
              <a:rPr lang="en-US" dirty="0" smtClean="0">
                <a:sym typeface="Wingdings"/>
              </a:rPr>
              <a:t>Windward </a:t>
            </a:r>
            <a:r>
              <a:rPr lang="en-US" dirty="0">
                <a:sym typeface="Wingdings"/>
              </a:rPr>
              <a:t>Islands </a:t>
            </a:r>
            <a:r>
              <a:rPr lang="en-US" dirty="0" smtClean="0"/>
              <a:t>		</a:t>
            </a:r>
          </a:p>
          <a:p>
            <a:pPr marL="892175" indent="-530225">
              <a:buFont typeface="Wingdings" panose="05000000000000000000" pitchFamily="2" charset="2"/>
              <a:buChar char="Ø"/>
              <a:tabLst>
                <a:tab pos="892175" algn="l"/>
              </a:tabLst>
            </a:pPr>
            <a:endParaRPr lang="en-US" sz="2200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74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– Enforcement States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35280" cy="4572000"/>
          </a:xfrm>
        </p:spPr>
        <p:txBody>
          <a:bodyPr/>
          <a:lstStyle/>
          <a:p>
            <a:r>
              <a:rPr lang="en-US" sz="2500" dirty="0" smtClean="0"/>
              <a:t>Total of 38 Enforcement States </a:t>
            </a:r>
          </a:p>
          <a:p>
            <a:pPr marL="892175" indent="-530225">
              <a:buFont typeface="Arial" panose="020B0604020202020204" pitchFamily="34" charset="0"/>
              <a:buChar char="–"/>
            </a:pPr>
            <a:r>
              <a:rPr lang="en-US" sz="2300" dirty="0" smtClean="0"/>
              <a:t>11 (Reciprocal Enforcement)</a:t>
            </a:r>
          </a:p>
          <a:p>
            <a:pPr marL="892175" indent="-530225"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2300" dirty="0" smtClean="0"/>
              <a:t>27 </a:t>
            </a:r>
            <a:r>
              <a:rPr lang="en-US" sz="2300" dirty="0"/>
              <a:t>(Hague Convention</a:t>
            </a:r>
            <a:r>
              <a:rPr lang="en-US" sz="2300" dirty="0" smtClean="0"/>
              <a:t>) – including </a:t>
            </a:r>
            <a:r>
              <a:rPr lang="en-US" sz="2300" dirty="0" smtClean="0"/>
              <a:t>Mexico/excluding </a:t>
            </a:r>
            <a:r>
              <a:rPr lang="en-US" sz="2300" dirty="0" smtClean="0"/>
              <a:t>UK</a:t>
            </a:r>
          </a:p>
          <a:p>
            <a:pPr marL="892175" indent="-530225" defTabSz="755650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048000" algn="l"/>
                <a:tab pos="3228975" algn="l"/>
                <a:tab pos="3409950" algn="l"/>
                <a:tab pos="5200650" algn="l"/>
                <a:tab pos="5648325" algn="l"/>
              </a:tabLst>
            </a:pPr>
            <a:r>
              <a:rPr lang="en-US" sz="2200" dirty="0" smtClean="0"/>
              <a:t>Austria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>
                <a:sym typeface="Wingdings"/>
              </a:rPr>
              <a:t>		</a:t>
            </a:r>
            <a:r>
              <a:rPr lang="en-US" sz="2200" dirty="0" smtClean="0">
                <a:sym typeface="Wingdings"/>
              </a:rPr>
              <a:t>Belgium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ym typeface="Wingdings"/>
              </a:rPr>
              <a:t>Cyprus</a:t>
            </a:r>
            <a:endParaRPr lang="en-US" sz="2200" dirty="0" smtClean="0"/>
          </a:p>
          <a:p>
            <a:pPr marL="892175" indent="-530225" defTabSz="755650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048000" algn="l"/>
                <a:tab pos="3228975" algn="l"/>
                <a:tab pos="3409950" algn="l"/>
                <a:tab pos="5200650" algn="l"/>
                <a:tab pos="5648325" algn="l"/>
              </a:tabLst>
            </a:pPr>
            <a:r>
              <a:rPr lang="en-US" sz="2200" dirty="0" smtClean="0"/>
              <a:t>France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 smtClean="0">
                <a:sym typeface="Wingdings"/>
              </a:rPr>
              <a:t>		Finland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	</a:t>
            </a:r>
            <a:r>
              <a:rPr lang="en-US" sz="2200" dirty="0" smtClean="0">
                <a:sym typeface="Wingdings"/>
              </a:rPr>
              <a:t>	Germany </a:t>
            </a:r>
            <a:endParaRPr lang="en-US" sz="2200" dirty="0" smtClean="0"/>
          </a:p>
          <a:p>
            <a:pPr marL="892175" indent="-530225" defTabSz="755650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048000" algn="l"/>
                <a:tab pos="3228975" algn="l"/>
                <a:tab pos="5200650" algn="l"/>
                <a:tab pos="5648325" algn="l"/>
                <a:tab pos="5829300" algn="l"/>
              </a:tabLst>
            </a:pPr>
            <a:r>
              <a:rPr lang="en-US" sz="2200" dirty="0" smtClean="0"/>
              <a:t>Greece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 smtClean="0">
                <a:sym typeface="Wingdings"/>
              </a:rPr>
              <a:t>		Italy</a:t>
            </a: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ym typeface="Wingdings"/>
              </a:rPr>
              <a:t>Ireland</a:t>
            </a:r>
            <a:endParaRPr lang="en-US" sz="2200" dirty="0" smtClean="0"/>
          </a:p>
          <a:p>
            <a:pPr marL="892175" indent="-530225" defTabSz="755650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048000" algn="l"/>
                <a:tab pos="3228975" algn="l"/>
                <a:tab pos="5200650" algn="l"/>
                <a:tab pos="5653088" algn="l"/>
              </a:tabLst>
            </a:pPr>
            <a:r>
              <a:rPr lang="en-US" sz="2200" dirty="0" smtClean="0">
                <a:sym typeface="Wingdings"/>
              </a:rPr>
              <a:t>Malta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	</a:t>
            </a:r>
            <a:r>
              <a:rPr lang="en-US" sz="2200" dirty="0" smtClean="0">
                <a:sym typeface="Wingdings"/>
              </a:rPr>
              <a:t>		Mexico 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 smtClean="0">
                <a:sym typeface="Wingdings"/>
              </a:rPr>
              <a:t>  	Netherlands</a:t>
            </a:r>
          </a:p>
          <a:p>
            <a:pPr marL="892175" indent="-530225" defTabSz="755650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048000" algn="l"/>
                <a:tab pos="3228975" algn="l"/>
                <a:tab pos="5200650" algn="l"/>
                <a:tab pos="5653088" algn="l"/>
              </a:tabLst>
            </a:pPr>
            <a:r>
              <a:rPr lang="en-US" sz="2200" dirty="0" smtClean="0">
                <a:sym typeface="Wingdings"/>
              </a:rPr>
              <a:t>Poland</a:t>
            </a:r>
            <a:r>
              <a:rPr lang="en-US" sz="2200" dirty="0" smtClean="0"/>
              <a:t>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		</a:t>
            </a:r>
            <a:r>
              <a:rPr lang="en-US" sz="2200" dirty="0" smtClean="0">
                <a:sym typeface="Wingdings"/>
              </a:rPr>
              <a:t>Portugal	</a:t>
            </a:r>
            <a:r>
              <a:rPr lang="en-US" sz="2200" dirty="0">
                <a:solidFill>
                  <a:srgbClr val="C00000"/>
                </a:solidFill>
                <a:sym typeface="Wingdings"/>
              </a:rPr>
              <a:t></a:t>
            </a:r>
            <a:r>
              <a:rPr lang="en-US" sz="2200" dirty="0">
                <a:sym typeface="Wingdings"/>
              </a:rPr>
              <a:t>  	</a:t>
            </a:r>
            <a:r>
              <a:rPr lang="en-US" sz="2200" dirty="0" smtClean="0">
                <a:sym typeface="Wingdings"/>
              </a:rPr>
              <a:t>Spain</a:t>
            </a:r>
            <a:endParaRPr lang="en-US" sz="2200" dirty="0" smtClean="0"/>
          </a:p>
          <a:p>
            <a:pPr marL="892175" indent="-530225" defTabSz="198438">
              <a:buFont typeface="Wingdings" panose="05000000000000000000" pitchFamily="2" charset="2"/>
              <a:buChar char="Ø"/>
              <a:tabLst>
                <a:tab pos="892175" algn="l"/>
                <a:tab pos="2776538" algn="l"/>
                <a:tab pos="3228975" algn="l"/>
                <a:tab pos="5746750" algn="l"/>
              </a:tabLst>
            </a:pPr>
            <a:r>
              <a:rPr lang="en-US" sz="2200" dirty="0" smtClean="0">
                <a:sym typeface="Wingdings"/>
              </a:rPr>
              <a:t>Sweden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	</a:t>
            </a: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ym typeface="Wingdings"/>
              </a:rPr>
              <a:t>remaining members States of EU</a:t>
            </a:r>
          </a:p>
          <a:p>
            <a:pPr marL="361950" indent="0" defTabSz="198438">
              <a:buNone/>
              <a:tabLst>
                <a:tab pos="892175" algn="l"/>
                <a:tab pos="2776538" algn="l"/>
                <a:tab pos="3228975" algn="l"/>
                <a:tab pos="5746750" algn="l"/>
              </a:tabLst>
            </a:pP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ym typeface="Wingdings"/>
              </a:rPr>
              <a:t>		(except Demark)</a:t>
            </a:r>
            <a:r>
              <a:rPr lang="en-US" sz="2300" dirty="0" smtClean="0">
                <a:sym typeface="Wingdings"/>
              </a:rPr>
              <a:t>	</a:t>
            </a:r>
            <a:endParaRPr lang="en-US" sz="2300" dirty="0" smtClean="0"/>
          </a:p>
          <a:p>
            <a:pPr marL="361950" indent="0" defTabSz="198438">
              <a:buNone/>
              <a:tabLst>
                <a:tab pos="892175" algn="l"/>
                <a:tab pos="2776538" algn="l"/>
                <a:tab pos="3048000" algn="l"/>
                <a:tab pos="3498850" algn="l"/>
                <a:tab pos="5746750" algn="l"/>
              </a:tabLst>
            </a:pP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	</a:t>
            </a:r>
            <a:r>
              <a:rPr lang="en-US" sz="2200" dirty="0">
                <a:sym typeface="Wingdings"/>
              </a:rPr>
              <a:t>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	</a:t>
            </a:r>
            <a:r>
              <a:rPr lang="en-US" sz="2200" dirty="0" smtClean="0"/>
              <a:t>	</a:t>
            </a:r>
            <a:r>
              <a:rPr lang="en-US" sz="2200" dirty="0" smtClean="0">
                <a:solidFill>
                  <a:srgbClr val="C00000"/>
                </a:solidFill>
                <a:sym typeface="Wingdings"/>
              </a:rPr>
              <a:t> 	</a:t>
            </a:r>
            <a:endParaRPr lang="en-US" sz="2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8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err="1" smtClean="0"/>
              <a:t>SICC</a:t>
            </a:r>
            <a:r>
              <a:rPr lang="en-US" sz="3400" dirty="0" smtClean="0"/>
              <a:t> Enforcement – Excluded Countries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579296" cy="45720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600" dirty="0" smtClean="0"/>
              <a:t>No Reciprocal / Hague Convention enforcement</a:t>
            </a:r>
          </a:p>
          <a:p>
            <a:pPr marL="892175" indent="-530225">
              <a:spcBef>
                <a:spcPts val="1800"/>
              </a:spcBef>
              <a:buFont typeface="Arial" panose="020B0604020202020204" pitchFamily="34" charset="0"/>
              <a:buChar char="–"/>
              <a:tabLst>
                <a:tab pos="4489450" algn="l"/>
                <a:tab pos="5022850" algn="l"/>
              </a:tabLst>
            </a:pPr>
            <a:r>
              <a:rPr lang="en-US" sz="2600" dirty="0" smtClean="0"/>
              <a:t>China</a:t>
            </a:r>
          </a:p>
          <a:p>
            <a:pPr marL="892175" indent="-530225">
              <a:spcBef>
                <a:spcPts val="1800"/>
              </a:spcBef>
              <a:buFont typeface="Arial" panose="020B0604020202020204" pitchFamily="34" charset="0"/>
              <a:buChar char="–"/>
              <a:tabLst>
                <a:tab pos="4489450" algn="l"/>
                <a:tab pos="5022850" algn="l"/>
              </a:tabLst>
            </a:pPr>
            <a:r>
              <a:rPr lang="en-US" sz="2600" dirty="0" smtClean="0"/>
              <a:t>ASEAN countries (except Malaysia &amp; Brunei)</a:t>
            </a:r>
          </a:p>
          <a:p>
            <a:pPr marL="892175" indent="-530225">
              <a:spcBef>
                <a:spcPts val="1800"/>
              </a:spcBef>
              <a:buFont typeface="Arial" panose="020B0604020202020204" pitchFamily="34" charset="0"/>
              <a:buChar char="–"/>
              <a:tabLst>
                <a:tab pos="4489450" algn="l"/>
                <a:tab pos="5022850" algn="l"/>
              </a:tabLst>
            </a:pPr>
            <a:r>
              <a:rPr lang="en-US" sz="2600" dirty="0" smtClean="0"/>
              <a:t>North &amp; South America </a:t>
            </a:r>
            <a:r>
              <a:rPr lang="en-US" sz="2600" dirty="0"/>
              <a:t> 	</a:t>
            </a:r>
            <a:r>
              <a:rPr lang="en-US" sz="2600" dirty="0" smtClean="0"/>
              <a:t>(except Mexico) </a:t>
            </a:r>
          </a:p>
          <a:p>
            <a:pPr marL="892175" indent="-530225">
              <a:spcBef>
                <a:spcPts val="1800"/>
              </a:spcBef>
              <a:buFont typeface="Arial" panose="020B0604020202020204" pitchFamily="34" charset="0"/>
              <a:buChar char="–"/>
              <a:tabLst>
                <a:tab pos="4489450" algn="l"/>
                <a:tab pos="5022850" algn="l"/>
              </a:tabLst>
            </a:pPr>
            <a:r>
              <a:rPr lang="en-US" sz="2600" dirty="0" smtClean="0"/>
              <a:t>Africa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50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79512" y="152400"/>
            <a:ext cx="9015536" cy="914400"/>
          </a:xfrm>
        </p:spPr>
        <p:txBody>
          <a:bodyPr/>
          <a:lstStyle/>
          <a:p>
            <a:r>
              <a:rPr lang="en-US" sz="3400" dirty="0" err="1" smtClean="0"/>
              <a:t>SICC</a:t>
            </a:r>
            <a:r>
              <a:rPr lang="en-US" sz="3400" dirty="0" smtClean="0"/>
              <a:t> Enforcement – Contrast with Arbitration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>
          <a:xfrm>
            <a:off x="457200" y="1295400"/>
            <a:ext cx="8229600" cy="4293840"/>
          </a:xfrm>
          <a:noFill/>
        </p:spPr>
        <p:txBody>
          <a:bodyPr/>
          <a:lstStyle/>
          <a:p>
            <a:pPr marL="355600" lvl="1" indent="-355600">
              <a:buFont typeface="Arial" panose="020B0604020202020204" pitchFamily="34" charset="0"/>
              <a:buChar char="•"/>
            </a:pPr>
            <a:r>
              <a:rPr lang="en-US" sz="2600" dirty="0" smtClean="0"/>
              <a:t>New York </a:t>
            </a:r>
            <a:r>
              <a:rPr lang="en-US" sz="2600" dirty="0"/>
              <a:t>C</a:t>
            </a:r>
            <a:r>
              <a:rPr lang="en-US" sz="2600" dirty="0" smtClean="0"/>
              <a:t>onvention </a:t>
            </a:r>
            <a:r>
              <a:rPr lang="en-US" sz="2600" dirty="0"/>
              <a:t>of 1958 - Transnational </a:t>
            </a:r>
            <a:r>
              <a:rPr lang="en-US" sz="2600" dirty="0" smtClean="0"/>
              <a:t>enforceability </a:t>
            </a:r>
            <a:r>
              <a:rPr lang="en-US" sz="2600" dirty="0"/>
              <a:t>of arbitration </a:t>
            </a:r>
            <a:endParaRPr lang="en-GB" sz="2600" dirty="0"/>
          </a:p>
          <a:p>
            <a:pPr marL="903288" lvl="2" indent="-547688">
              <a:buFont typeface="Arial" panose="020B0604020202020204" pitchFamily="34" charset="0"/>
              <a:buChar char="–"/>
            </a:pPr>
            <a:r>
              <a:rPr lang="en-US" sz="2600" dirty="0"/>
              <a:t>More than 100 countries [ from Afghanistan → </a:t>
            </a:r>
            <a:r>
              <a:rPr lang="en-US" sz="2600" dirty="0" smtClean="0"/>
              <a:t>Zimbabwe]</a:t>
            </a:r>
          </a:p>
          <a:p>
            <a:pPr marL="355600" lvl="2" indent="0">
              <a:buNone/>
            </a:pPr>
            <a:endParaRPr lang="en-GB" sz="1100" dirty="0"/>
          </a:p>
          <a:p>
            <a:pPr marL="903288" lvl="2" indent="-547688">
              <a:buFont typeface="Arial" panose="020B0604020202020204" pitchFamily="34" charset="0"/>
              <a:buChar char="–"/>
            </a:pPr>
            <a:r>
              <a:rPr lang="en-US" sz="2600" dirty="0" smtClean="0"/>
              <a:t>Includes </a:t>
            </a:r>
            <a:r>
              <a:rPr lang="en-GB" sz="2600" dirty="0">
                <a:highlight>
                  <a:srgbClr val="FFFF00"/>
                </a:highlight>
                <a:ea typeface="Calibri"/>
              </a:rPr>
              <a:t>USA</a:t>
            </a:r>
            <a:r>
              <a:rPr lang="en-US" sz="2600" dirty="0" smtClean="0"/>
              <a:t>, </a:t>
            </a:r>
            <a:r>
              <a:rPr lang="en-US" sz="2600" dirty="0"/>
              <a:t>UK, France, Germany, </a:t>
            </a:r>
            <a:r>
              <a:rPr lang="en-GB" sz="2600" dirty="0" smtClean="0">
                <a:highlight>
                  <a:srgbClr val="FFFF00"/>
                </a:highlight>
              </a:rPr>
              <a:t>Russia</a:t>
            </a:r>
            <a:r>
              <a:rPr lang="en-US" sz="2600" dirty="0" smtClean="0"/>
              <a:t>, </a:t>
            </a:r>
            <a:r>
              <a:rPr lang="en-GB" sz="2600" dirty="0" err="1" smtClean="0">
                <a:highlight>
                  <a:srgbClr val="FFFF00"/>
                </a:highlight>
              </a:rPr>
              <a:t>UAE</a:t>
            </a:r>
            <a:r>
              <a:rPr lang="en-GB" sz="2600" dirty="0" smtClean="0">
                <a:highlight>
                  <a:srgbClr val="FFFF00"/>
                </a:highlight>
              </a:rPr>
              <a:t>, Saudi Arabia</a:t>
            </a:r>
            <a:r>
              <a:rPr lang="en-US" sz="2600" dirty="0" smtClean="0"/>
              <a:t>, </a:t>
            </a:r>
            <a:r>
              <a:rPr lang="en-US" sz="2600" dirty="0"/>
              <a:t>Singapore, Malaysia, </a:t>
            </a:r>
            <a:r>
              <a:rPr lang="en-GB" sz="2600" dirty="0" smtClean="0">
                <a:highlight>
                  <a:srgbClr val="FFFF00"/>
                </a:highlight>
              </a:rPr>
              <a:t>Philippines, Indonesia, China</a:t>
            </a:r>
            <a:r>
              <a:rPr lang="en-US" sz="2600" dirty="0" smtClean="0"/>
              <a:t>, </a:t>
            </a:r>
            <a:r>
              <a:rPr lang="en-US" sz="2600" dirty="0"/>
              <a:t>India, </a:t>
            </a:r>
            <a:r>
              <a:rPr lang="en-US" sz="2600" dirty="0" smtClean="0"/>
              <a:t>Australia</a:t>
            </a:r>
            <a:endParaRPr lang="en-GB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37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23528" y="210344"/>
            <a:ext cx="8305800" cy="698376"/>
          </a:xfrm>
        </p:spPr>
        <p:txBody>
          <a:bodyPr/>
          <a:lstStyle/>
          <a:p>
            <a:r>
              <a:rPr lang="en-US" sz="3400" dirty="0" smtClean="0"/>
              <a:t>Conclusions</a:t>
            </a:r>
            <a:endParaRPr lang="en-GB" sz="34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2785674"/>
              </p:ext>
            </p:extLst>
          </p:nvPr>
        </p:nvGraphicFramePr>
        <p:xfrm>
          <a:off x="251520" y="1211168"/>
          <a:ext cx="8568952" cy="44500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546382"/>
                <a:gridCol w="1685866"/>
                <a:gridCol w="2088232"/>
                <a:gridCol w="2016224"/>
                <a:gridCol w="2232248"/>
              </a:tblGrid>
              <a:tr h="648072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Topic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SICC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algn="ctr"/>
                      <a:r>
                        <a:rPr lang="en-US" sz="1800" dirty="0" smtClean="0"/>
                        <a:t>(advantage</a:t>
                      </a:r>
                      <a:r>
                        <a:rPr lang="en-US" sz="1800" baseline="0" dirty="0" smtClean="0"/>
                        <a:t> over arbitration)</a:t>
                      </a:r>
                      <a:endParaRPr lang="en-US" sz="1800" dirty="0" smtClean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Arbitration (advantage over </a:t>
                      </a:r>
                      <a:r>
                        <a:rPr lang="en-US" sz="1800" dirty="0" err="1" smtClean="0"/>
                        <a:t>SICC</a:t>
                      </a:r>
                      <a:r>
                        <a:rPr lang="en-US" sz="1800" dirty="0" smtClean="0"/>
                        <a:t>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Draw 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591408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1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Jurisdiction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1800" dirty="0" err="1" smtClean="0"/>
                        <a:t>SICC</a:t>
                      </a:r>
                      <a:r>
                        <a:rPr lang="en-US" sz="1800" dirty="0" smtClean="0"/>
                        <a:t> approach similar to arbitration</a:t>
                      </a:r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7887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 2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Joinder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endParaRPr lang="en-GB" sz="22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7887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Confidentiality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24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800" dirty="0" smtClean="0"/>
                        <a:t>Different approaches</a:t>
                      </a:r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1408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4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Evidence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170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800" dirty="0" smtClean="0"/>
                        <a:t>Approaches fairly aligned</a:t>
                      </a:r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1408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5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Document disclosure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1800" dirty="0" smtClean="0"/>
                        <a:t>advantage</a:t>
                      </a:r>
                      <a:r>
                        <a:rPr lang="en-US" sz="1800" baseline="0" dirty="0" smtClean="0"/>
                        <a:t> -</a:t>
                      </a:r>
                      <a:r>
                        <a:rPr lang="en-US" sz="1800" dirty="0" smtClean="0"/>
                        <a:t> pre action &amp; non-party di</a:t>
                      </a:r>
                      <a:r>
                        <a:rPr lang="en-US" sz="1700" dirty="0" smtClean="0"/>
                        <a:t>scovery option</a:t>
                      </a:r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CC239-5C57-4864-8523-E2F82B9F0A47}" type="slidenum">
              <a:rPr lang="en-GB" smtClean="0"/>
              <a:pPr>
                <a:defRPr/>
              </a:pPr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7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23528" y="210344"/>
            <a:ext cx="8305800" cy="698376"/>
          </a:xfrm>
        </p:spPr>
        <p:txBody>
          <a:bodyPr/>
          <a:lstStyle/>
          <a:p>
            <a:r>
              <a:rPr lang="en-US" sz="3400" dirty="0" smtClean="0"/>
              <a:t>Conclusions</a:t>
            </a:r>
            <a:endParaRPr lang="en-GB" sz="34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833845"/>
              </p:ext>
            </p:extLst>
          </p:nvPr>
        </p:nvGraphicFramePr>
        <p:xfrm>
          <a:off x="250762" y="1207677"/>
          <a:ext cx="8568952" cy="42976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546382"/>
                <a:gridCol w="1686624"/>
                <a:gridCol w="2087474"/>
                <a:gridCol w="2016224"/>
                <a:gridCol w="2232248"/>
              </a:tblGrid>
              <a:tr h="648072"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Topic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SICC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algn="ctr"/>
                      <a:r>
                        <a:rPr lang="en-US" sz="1800" dirty="0" smtClean="0"/>
                        <a:t>(advantage</a:t>
                      </a:r>
                      <a:r>
                        <a:rPr lang="en-US" sz="1800" baseline="0" dirty="0" smtClean="0"/>
                        <a:t> over arbitration)</a:t>
                      </a:r>
                      <a:endParaRPr lang="en-US" sz="1800" dirty="0" smtClean="0"/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Arbitration (advantage</a:t>
                      </a:r>
                      <a:r>
                        <a:rPr lang="en-US" sz="1800" baseline="0" dirty="0" smtClean="0"/>
                        <a:t> over </a:t>
                      </a:r>
                      <a:r>
                        <a:rPr lang="en-US" sz="1800" baseline="0" dirty="0" err="1" smtClean="0"/>
                        <a:t>SICC</a:t>
                      </a:r>
                      <a:r>
                        <a:rPr lang="en-US" sz="1800" baseline="0" dirty="0" smtClean="0"/>
                        <a:t>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Draw 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347887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6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Appeals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1800" baseline="0" dirty="0" smtClean="0">
                          <a:solidFill>
                            <a:schemeClr val="dk1"/>
                          </a:solidFill>
                        </a:rPr>
                        <a:t>merits review</a:t>
                      </a: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US" sz="1800" baseline="0" dirty="0" smtClean="0">
                          <a:solidFill>
                            <a:schemeClr val="dk1"/>
                          </a:solidFill>
                        </a:rPr>
                        <a:t>finality</a:t>
                      </a: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17143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7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Judges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1614488" algn="l"/>
                        </a:tabLst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GB" sz="2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800" baseline="0" dirty="0" smtClean="0"/>
                        <a:t>known quality/experience</a:t>
                      </a:r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GB" sz="1800" baseline="0" dirty="0" smtClean="0">
                          <a:solidFill>
                            <a:schemeClr val="tx1"/>
                          </a:solidFill>
                        </a:rPr>
                        <a:t>party choice</a:t>
                      </a:r>
                      <a:endParaRPr lang="en-GB" sz="18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/>
                        <a:t>SICC</a:t>
                      </a:r>
                      <a:r>
                        <a:rPr lang="en-US" sz="1800" dirty="0" smtClean="0"/>
                        <a:t> is</a:t>
                      </a:r>
                      <a:r>
                        <a:rPr lang="en-US" sz="1800" baseline="0" dirty="0" smtClean="0"/>
                        <a:t> ahead on assured quality/experience. Arbitration leads on party choice</a:t>
                      </a:r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1408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8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Legal representation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70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endParaRPr lang="en-GB" sz="22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7887"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sz="1800" dirty="0" smtClean="0"/>
                        <a:t>9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Costs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  <a:r>
                        <a:rPr lang="en-GB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5897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sz="1800" dirty="0" smtClean="0"/>
                        <a:t>10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Enforcement</a:t>
                      </a:r>
                      <a:endParaRPr lang="en-GB" sz="1800" b="1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✔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9CC239-5C57-4864-8523-E2F82B9F0A47}" type="slidenum">
              <a:rPr lang="en-GB" smtClean="0"/>
              <a:pPr>
                <a:defRPr/>
              </a:pPr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2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Jurisdiction – International Focus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0" algn="just">
              <a:buNone/>
              <a:tabLst>
                <a:tab pos="7629525" algn="l"/>
              </a:tabLst>
            </a:pPr>
            <a:r>
              <a:rPr lang="en-GB" dirty="0" smtClean="0"/>
              <a:t>“</a:t>
            </a:r>
            <a:r>
              <a:rPr lang="en-GB" i="1" dirty="0" smtClean="0"/>
              <a:t>From </a:t>
            </a:r>
            <a:r>
              <a:rPr lang="en-GB" i="1" dirty="0"/>
              <a:t>its inception, the </a:t>
            </a:r>
            <a:r>
              <a:rPr lang="en-GB" i="1" dirty="0" err="1"/>
              <a:t>SICC</a:t>
            </a:r>
            <a:r>
              <a:rPr lang="en-GB" i="1" dirty="0"/>
              <a:t> was envisaged as a forum dedicated to handling only international commercial disputes. As such, unlike the </a:t>
            </a:r>
            <a:r>
              <a:rPr lang="en-GB" i="1" dirty="0" err="1"/>
              <a:t>DIFCC</a:t>
            </a:r>
            <a:r>
              <a:rPr lang="en-GB" i="1" dirty="0"/>
              <a:t> [Dubai International Financial Centre Courts], the </a:t>
            </a:r>
            <a:r>
              <a:rPr lang="en-GB" i="1" dirty="0" err="1"/>
              <a:t>SICC's</a:t>
            </a:r>
            <a:r>
              <a:rPr lang="en-GB" i="1" dirty="0"/>
              <a:t> jurisdiction does not have a significant domestic component, if at </a:t>
            </a:r>
            <a:r>
              <a:rPr lang="en-GB" i="1" dirty="0" smtClean="0"/>
              <a:t>all</a:t>
            </a:r>
            <a:r>
              <a:rPr lang="en-GB" dirty="0" smtClean="0"/>
              <a:t>”</a:t>
            </a:r>
          </a:p>
          <a:p>
            <a:pPr marL="0" lvl="0" indent="0" algn="just">
              <a:buNone/>
            </a:pPr>
            <a:r>
              <a:rPr lang="en-GB" dirty="0" smtClean="0"/>
              <a:t> - Chief Justice </a:t>
            </a:r>
            <a:r>
              <a:rPr lang="en-GB" dirty="0" err="1"/>
              <a:t>Menon</a:t>
            </a:r>
            <a:r>
              <a:rPr lang="en-GB" dirty="0"/>
              <a:t>, January </a:t>
            </a:r>
            <a:r>
              <a:rPr lang="en-GB" dirty="0" smtClean="0"/>
              <a:t>2015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n-GB" sz="2800" dirty="0" smtClean="0"/>
          </a:p>
          <a:p>
            <a:pPr algn="just"/>
            <a:r>
              <a:rPr lang="en-GB" sz="2600" dirty="0" err="1" smtClean="0"/>
              <a:t>SICC</a:t>
            </a:r>
            <a:r>
              <a:rPr lang="en-GB" sz="2600" dirty="0" smtClean="0"/>
              <a:t> focus : International Commercial Disputes</a:t>
            </a:r>
          </a:p>
          <a:p>
            <a:pPr marL="901700" indent="-546100" algn="just">
              <a:buFont typeface="Arial" panose="020B0604020202020204" pitchFamily="34" charset="0"/>
              <a:buChar char="–"/>
            </a:pPr>
            <a:r>
              <a:rPr lang="en-GB" u="sng" dirty="0" smtClean="0"/>
              <a:t>Not</a:t>
            </a:r>
            <a:r>
              <a:rPr lang="en-GB" dirty="0" smtClean="0"/>
              <a:t> domestic cases </a:t>
            </a:r>
            <a:endParaRPr lang="en-GB" dirty="0"/>
          </a:p>
          <a:p>
            <a:pPr marL="0" indent="0" algn="just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6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400" dirty="0" smtClean="0"/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smtClean="0"/>
              <a:t>Q&amp;A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1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1143000" y="3157935"/>
            <a:ext cx="68580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-128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 sz="8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sz="800" dirty="0" err="1">
                <a:solidFill>
                  <a:srgbClr val="000000"/>
                </a:solidFill>
              </a:rPr>
              <a:t>Pinsent</a:t>
            </a:r>
            <a:r>
              <a:rPr lang="en-US" altLang="en-US" sz="800" dirty="0">
                <a:solidFill>
                  <a:srgbClr val="000000"/>
                </a:solidFill>
              </a:rPr>
              <a:t> Masons </a:t>
            </a:r>
            <a:r>
              <a:rPr lang="en-US" altLang="en-US" sz="800" dirty="0" err="1">
                <a:solidFill>
                  <a:srgbClr val="000000"/>
                </a:solidFill>
              </a:rPr>
              <a:t>MPillay</a:t>
            </a:r>
            <a:r>
              <a:rPr lang="en-US" altLang="en-US" sz="800" dirty="0">
                <a:solidFill>
                  <a:srgbClr val="000000"/>
                </a:solidFill>
              </a:rPr>
              <a:t> LLP is a limited liability partnership registered in Singapore (</a:t>
            </a:r>
            <a:r>
              <a:rPr lang="en-US" altLang="en-US" sz="800" dirty="0" err="1">
                <a:solidFill>
                  <a:srgbClr val="000000"/>
                </a:solidFill>
              </a:rPr>
              <a:t>UEN</a:t>
            </a:r>
            <a:r>
              <a:rPr lang="en-US" altLang="en-US" sz="800" dirty="0">
                <a:solidFill>
                  <a:srgbClr val="000000"/>
                </a:solidFill>
              </a:rPr>
              <a:t>/Registration Number: T10LL1128C) and is a joint law venture between </a:t>
            </a:r>
            <a:r>
              <a:rPr lang="en-US" altLang="en-US" sz="800" dirty="0" err="1">
                <a:solidFill>
                  <a:srgbClr val="000000"/>
                </a:solidFill>
              </a:rPr>
              <a:t>Pinsent</a:t>
            </a:r>
            <a:r>
              <a:rPr lang="en-US" altLang="en-US" sz="800" dirty="0">
                <a:solidFill>
                  <a:srgbClr val="000000"/>
                </a:solidFill>
              </a:rPr>
              <a:t> Masons LLP and </a:t>
            </a:r>
            <a:r>
              <a:rPr lang="en-US" altLang="en-US" sz="800" dirty="0" err="1">
                <a:solidFill>
                  <a:srgbClr val="000000"/>
                </a:solidFill>
              </a:rPr>
              <a:t>MPillay</a:t>
            </a:r>
            <a:r>
              <a:rPr lang="en-US" altLang="en-US" sz="800" dirty="0">
                <a:solidFill>
                  <a:srgbClr val="000000"/>
                </a:solidFill>
              </a:rPr>
              <a:t> registered in Singapore under the Limited Liability Partnerships Act (chapter 163A). The word 'partner', used in relation to the LLP, refers to a partner of the LLP or an employee or consultant of the LLP of equivalent standing. A list of partners of the LLP, and of those non-partners who are designated as partners, is available at the LLP's registered office at 16 </a:t>
            </a:r>
            <a:r>
              <a:rPr lang="en-US" altLang="en-US" sz="800" dirty="0" err="1">
                <a:solidFill>
                  <a:srgbClr val="000000"/>
                </a:solidFill>
              </a:rPr>
              <a:t>Collyer</a:t>
            </a:r>
            <a:r>
              <a:rPr lang="en-US" altLang="en-US" sz="800" dirty="0">
                <a:solidFill>
                  <a:srgbClr val="000000"/>
                </a:solidFill>
              </a:rPr>
              <a:t> Quay, #22-00, Singapore 049318. We use '</a:t>
            </a:r>
            <a:r>
              <a:rPr lang="en-US" altLang="en-US" sz="800" dirty="0" err="1">
                <a:solidFill>
                  <a:srgbClr val="000000"/>
                </a:solidFill>
              </a:rPr>
              <a:t>Pinsent</a:t>
            </a:r>
            <a:r>
              <a:rPr lang="en-US" altLang="en-US" sz="800" dirty="0">
                <a:solidFill>
                  <a:srgbClr val="000000"/>
                </a:solidFill>
              </a:rPr>
              <a:t> Masons </a:t>
            </a:r>
            <a:r>
              <a:rPr lang="en-US" altLang="en-US" sz="800" dirty="0" err="1">
                <a:solidFill>
                  <a:srgbClr val="000000"/>
                </a:solidFill>
              </a:rPr>
              <a:t>MPillay</a:t>
            </a:r>
            <a:r>
              <a:rPr lang="en-US" altLang="en-US" sz="800" dirty="0">
                <a:solidFill>
                  <a:srgbClr val="000000"/>
                </a:solidFill>
              </a:rPr>
              <a:t>' to refer to </a:t>
            </a:r>
            <a:r>
              <a:rPr lang="en-US" altLang="en-US" sz="800" dirty="0" err="1">
                <a:solidFill>
                  <a:srgbClr val="000000"/>
                </a:solidFill>
              </a:rPr>
              <a:t>Pinsent</a:t>
            </a:r>
            <a:r>
              <a:rPr lang="en-US" altLang="en-US" sz="800" dirty="0">
                <a:solidFill>
                  <a:srgbClr val="000000"/>
                </a:solidFill>
              </a:rPr>
              <a:t> Masons </a:t>
            </a:r>
            <a:r>
              <a:rPr lang="en-US" altLang="en-US" sz="800" dirty="0" err="1">
                <a:solidFill>
                  <a:srgbClr val="000000"/>
                </a:solidFill>
              </a:rPr>
              <a:t>MPillay</a:t>
            </a:r>
            <a:r>
              <a:rPr lang="en-US" altLang="en-US" sz="800" dirty="0">
                <a:solidFill>
                  <a:srgbClr val="000000"/>
                </a:solidFill>
              </a:rPr>
              <a:t> LLP.  </a:t>
            </a:r>
          </a:p>
          <a:p>
            <a:r>
              <a:rPr lang="en-US" altLang="en-US" sz="800" dirty="0">
                <a:solidFill>
                  <a:srgbClr val="000000"/>
                </a:solidFill>
              </a:rPr>
              <a:t>© Pinsent Masons </a:t>
            </a:r>
            <a:r>
              <a:rPr lang="en-US" altLang="en-US" sz="800" dirty="0" err="1">
                <a:solidFill>
                  <a:srgbClr val="000000"/>
                </a:solidFill>
              </a:rPr>
              <a:t>MPillay</a:t>
            </a:r>
            <a:r>
              <a:rPr lang="en-US" altLang="en-US" sz="800" dirty="0">
                <a:solidFill>
                  <a:srgbClr val="000000"/>
                </a:solidFill>
              </a:rPr>
              <a:t> LLP </a:t>
            </a:r>
            <a:r>
              <a:rPr lang="en-US" altLang="en-US" sz="800" dirty="0" smtClean="0">
                <a:solidFill>
                  <a:srgbClr val="000000"/>
                </a:solidFill>
              </a:rPr>
              <a:t>2016</a:t>
            </a:r>
            <a:endParaRPr lang="en-US" altLang="en-US" sz="800" dirty="0">
              <a:solidFill>
                <a:srgbClr val="000000"/>
              </a:solidFill>
            </a:endParaRPr>
          </a:p>
          <a:p>
            <a:endParaRPr lang="en-US" altLang="en-US" sz="800" dirty="0">
              <a:solidFill>
                <a:srgbClr val="000000"/>
              </a:solidFill>
            </a:endParaRPr>
          </a:p>
          <a:p>
            <a:r>
              <a:rPr lang="en-US" altLang="en-US" sz="800" dirty="0">
                <a:solidFill>
                  <a:srgbClr val="000000"/>
                </a:solidFill>
              </a:rPr>
              <a:t>For a full list of our locations around the globe please visit our websites</a:t>
            </a:r>
            <a:r>
              <a:rPr lang="en-US" altLang="en-US" sz="800" dirty="0" smtClean="0">
                <a:solidFill>
                  <a:srgbClr val="000000"/>
                </a:solidFill>
              </a:rPr>
              <a:t>: www.pinsentmasonsmpillay.com</a:t>
            </a:r>
            <a:r>
              <a:rPr lang="en-US" altLang="en-US" sz="800" dirty="0">
                <a:solidFill>
                  <a:srgbClr val="000000"/>
                </a:solidFill>
              </a:rPr>
              <a:t> </a:t>
            </a:r>
            <a:r>
              <a:rPr lang="en-US" altLang="en-US" sz="800" dirty="0" smtClean="0">
                <a:solidFill>
                  <a:srgbClr val="000000"/>
                </a:solidFill>
              </a:rPr>
              <a:t>and www.Out-Law.com</a:t>
            </a:r>
            <a:endParaRPr lang="en-US" altLang="en-US" sz="8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en-US" altLang="en-US" sz="8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115" y="2645301"/>
            <a:ext cx="612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400" dirty="0" smtClean="0"/>
              <a:t>SICC Jurisdiction - Conditions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3 Necessary conditions for all actions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# 1 Claim </a:t>
            </a:r>
            <a:r>
              <a:rPr lang="en-US" dirty="0"/>
              <a:t>is International &amp; Commercial </a:t>
            </a:r>
            <a:endParaRPr lang="en-US" dirty="0" smtClean="0"/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# 2 Within Singapore High Court Jurisdiction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# 3 No claim for Prerogative Orders 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endParaRPr lang="en-US" sz="2800" dirty="0"/>
          </a:p>
          <a:p>
            <a:pPr marL="355600" indent="-355600">
              <a:buFont typeface="Arial" panose="020B0604020202020204" pitchFamily="34" charset="0"/>
              <a:buChar char="•"/>
            </a:pPr>
            <a:r>
              <a:rPr lang="en-US" sz="2600" dirty="0" smtClean="0"/>
              <a:t>Conditions for some Actions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Written Agreement to submit dispute to SICC</a:t>
            </a:r>
          </a:p>
          <a:p>
            <a:pPr marL="900113" indent="-544513">
              <a:buFont typeface="Arial" panose="020B0604020202020204" pitchFamily="34" charset="0"/>
              <a:buChar char="–"/>
            </a:pPr>
            <a:r>
              <a:rPr lang="en-US" dirty="0" smtClean="0"/>
              <a:t>Transfer from Singapore High Court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06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07504" y="138336"/>
            <a:ext cx="8892480" cy="914400"/>
          </a:xfrm>
        </p:spPr>
        <p:txBody>
          <a:bodyPr/>
          <a:lstStyle/>
          <a:p>
            <a:r>
              <a:rPr lang="en-US" sz="3400" dirty="0" smtClean="0"/>
              <a:t>SICC Jurisdiction – “</a:t>
            </a:r>
            <a:r>
              <a:rPr lang="en-US" sz="3400" i="1" dirty="0" smtClean="0"/>
              <a:t>International</a:t>
            </a:r>
            <a:r>
              <a:rPr lang="en-US" sz="3400" dirty="0" smtClean="0"/>
              <a:t>” Necessary Condition # 1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233264"/>
            <a:ext cx="8229600" cy="4572000"/>
          </a:xfrm>
        </p:spPr>
        <p:txBody>
          <a:bodyPr/>
          <a:lstStyle/>
          <a:p>
            <a:pPr algn="just"/>
            <a:r>
              <a:rPr lang="en-US" sz="2600" dirty="0" smtClean="0"/>
              <a:t>“</a:t>
            </a:r>
            <a:r>
              <a:rPr lang="en-US" sz="2600" i="1" dirty="0" smtClean="0"/>
              <a:t>International</a:t>
            </a:r>
            <a:r>
              <a:rPr lang="en-US" sz="2600" dirty="0" smtClean="0"/>
              <a:t>” : focuses on Place of Business (</a:t>
            </a:r>
            <a:r>
              <a:rPr lang="en-US" sz="2600" dirty="0" err="1" smtClean="0"/>
              <a:t>PoB</a:t>
            </a:r>
            <a:r>
              <a:rPr lang="en-US" sz="2600" dirty="0"/>
              <a:t>)</a:t>
            </a:r>
            <a:endParaRPr lang="en-US" sz="2600" dirty="0" smtClean="0"/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/>
              <a:t>P</a:t>
            </a:r>
            <a:r>
              <a:rPr lang="en-US" dirty="0" smtClean="0"/>
              <a:t>arties have </a:t>
            </a:r>
            <a:r>
              <a:rPr lang="en-US" dirty="0" err="1" smtClean="0"/>
              <a:t>PoB</a:t>
            </a:r>
            <a:r>
              <a:rPr lang="en-US" dirty="0" smtClean="0"/>
              <a:t> in different states; or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/>
              <a:t>N</a:t>
            </a:r>
            <a:r>
              <a:rPr lang="en-US" dirty="0" smtClean="0"/>
              <a:t>o party with </a:t>
            </a:r>
            <a:r>
              <a:rPr lang="en-US" dirty="0" err="1" smtClean="0"/>
              <a:t>PoB</a:t>
            </a:r>
            <a:r>
              <a:rPr lang="en-US" dirty="0" smtClean="0"/>
              <a:t> in Singapore; or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/>
              <a:t>A</a:t>
            </a:r>
            <a:r>
              <a:rPr lang="en-US" dirty="0" smtClean="0"/>
              <a:t>t least one party has </a:t>
            </a:r>
            <a:r>
              <a:rPr lang="en-US" dirty="0" err="1" smtClean="0"/>
              <a:t>PoB</a:t>
            </a:r>
            <a:r>
              <a:rPr lang="en-US" dirty="0" smtClean="0"/>
              <a:t> separate from state where</a:t>
            </a:r>
          </a:p>
          <a:p>
            <a:pPr marL="1433513" indent="-541338" algn="just">
              <a:buFont typeface="Wingdings" panose="05000000000000000000" pitchFamily="2" charset="2"/>
              <a:buChar char="Ø"/>
            </a:pPr>
            <a:r>
              <a:rPr lang="en-US" dirty="0" smtClean="0"/>
              <a:t>contract obligations to be substantially performed; or</a:t>
            </a:r>
          </a:p>
          <a:p>
            <a:pPr marL="1433513" indent="-541338" algn="just">
              <a:buFont typeface="Wingdings" panose="05000000000000000000" pitchFamily="2" charset="2"/>
              <a:buChar char="Ø"/>
            </a:pPr>
            <a:r>
              <a:rPr lang="en-US" dirty="0" smtClean="0"/>
              <a:t>dispute subject matter most closely connected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/>
              <a:t>e</a:t>
            </a:r>
            <a:r>
              <a:rPr lang="en-US" dirty="0" smtClean="0"/>
              <a:t>xpress agreement that claim subject matter relates to more than 1 state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1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07504" y="140382"/>
            <a:ext cx="8763000" cy="914400"/>
          </a:xfrm>
        </p:spPr>
        <p:txBody>
          <a:bodyPr/>
          <a:lstStyle/>
          <a:p>
            <a:r>
              <a:rPr lang="en-US" sz="3400" dirty="0" smtClean="0"/>
              <a:t>SICC Jurisdiction – “</a:t>
            </a:r>
            <a:r>
              <a:rPr lang="en-US" sz="3400" i="1" dirty="0" smtClean="0"/>
              <a:t>Commercial</a:t>
            </a:r>
            <a:r>
              <a:rPr lang="en-US" sz="3400" dirty="0" smtClean="0"/>
              <a:t>” Necessary Condition # 1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72000"/>
          </a:xfrm>
        </p:spPr>
        <p:txBody>
          <a:bodyPr/>
          <a:lstStyle/>
          <a:p>
            <a:pPr algn="just"/>
            <a:r>
              <a:rPr lang="en-US" sz="2600" dirty="0" smtClean="0"/>
              <a:t>“</a:t>
            </a:r>
            <a:r>
              <a:rPr lang="en-US" sz="2600" i="1" dirty="0" smtClean="0"/>
              <a:t>Commercial</a:t>
            </a:r>
            <a:r>
              <a:rPr lang="en-US" sz="2600" dirty="0" smtClean="0"/>
              <a:t>” claim – Broad group of transactions </a:t>
            </a:r>
          </a:p>
          <a:p>
            <a:pPr algn="just"/>
            <a:r>
              <a:rPr lang="en-US" sz="2600" dirty="0" smtClean="0"/>
              <a:t>Claim must arise from a relationship of a commercial nature</a:t>
            </a:r>
          </a:p>
          <a:p>
            <a:pPr algn="just"/>
            <a:r>
              <a:rPr lang="en-US" sz="2600" dirty="0" smtClean="0"/>
              <a:t>Includes following transaction types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 smtClean="0"/>
              <a:t>supply / exchange of goods / services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 smtClean="0"/>
              <a:t>distribution, agency, factoring or leasing agreements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 smtClean="0"/>
              <a:t>construction works, exploitation or concession agreement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/>
              <a:t>i</a:t>
            </a:r>
            <a:r>
              <a:rPr lang="en-US" dirty="0" smtClean="0"/>
              <a:t>nvestment, financing, banking or insurance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r>
              <a:rPr lang="en-US" dirty="0" smtClean="0"/>
              <a:t>JVs, mergers &amp; acquisitions</a:t>
            </a:r>
          </a:p>
          <a:p>
            <a:pPr marL="900113" indent="-544513" algn="just">
              <a:buFont typeface="Arial" panose="020B0604020202020204" pitchFamily="34" charset="0"/>
              <a:buChar char="–"/>
            </a:pPr>
            <a:endParaRPr lang="en-US" sz="2600" dirty="0" smtClean="0"/>
          </a:p>
          <a:p>
            <a:pPr marL="900113" indent="-544513" algn="just">
              <a:buFont typeface="Arial" panose="020B0604020202020204" pitchFamily="34" charset="0"/>
              <a:buChar char="–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21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en-US" sz="3200" dirty="0" smtClean="0"/>
              <a:t>SICC Jurisdiction  - “</a:t>
            </a:r>
            <a:r>
              <a:rPr lang="en-US" sz="3200" i="1" dirty="0" smtClean="0"/>
              <a:t>High Court Jurisdiction</a:t>
            </a:r>
            <a:r>
              <a:rPr lang="en-US" sz="3200" dirty="0" smtClean="0"/>
              <a:t>” Necessary Condition # 2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5240" cy="4572000"/>
          </a:xfrm>
        </p:spPr>
        <p:txBody>
          <a:bodyPr/>
          <a:lstStyle/>
          <a:p>
            <a:pPr algn="just"/>
            <a:r>
              <a:rPr lang="en-US" sz="2600" dirty="0" smtClean="0"/>
              <a:t>Within Singapore High Court Original Civil Jurisdiction 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dirty="0" smtClean="0"/>
              <a:t>Defendant served Writ / Originating process </a:t>
            </a:r>
          </a:p>
          <a:p>
            <a:pPr marL="1433513" indent="-541338" algn="just">
              <a:buFont typeface="Wingdings" panose="05000000000000000000" pitchFamily="2" charset="2"/>
              <a:buChar char="Ø"/>
            </a:pPr>
            <a:r>
              <a:rPr lang="en-US" dirty="0"/>
              <a:t>i</a:t>
            </a:r>
            <a:r>
              <a:rPr lang="en-US" dirty="0" smtClean="0"/>
              <a:t>n Singapore</a:t>
            </a:r>
          </a:p>
          <a:p>
            <a:pPr marL="1433513" indent="-541338" algn="just">
              <a:buFont typeface="Wingdings" panose="05000000000000000000" pitchFamily="2" charset="2"/>
              <a:buChar char="Ø"/>
            </a:pPr>
            <a:r>
              <a:rPr lang="en-US" dirty="0" smtClean="0"/>
              <a:t>outside Singapore, if </a:t>
            </a:r>
            <a:r>
              <a:rPr lang="en-US" dirty="0" err="1" smtClean="0"/>
              <a:t>authorised</a:t>
            </a:r>
            <a:r>
              <a:rPr lang="en-US" dirty="0" smtClean="0"/>
              <a:t> by the Court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r>
              <a:rPr lang="en-US" dirty="0" smtClean="0"/>
              <a:t>Defendant submits to jurisdiction</a:t>
            </a:r>
          </a:p>
          <a:p>
            <a:pPr marL="892175" indent="-530225" algn="just">
              <a:buFont typeface="Arial" panose="020B0604020202020204" pitchFamily="34" charset="0"/>
              <a:buChar char="–"/>
            </a:pPr>
            <a:endParaRPr lang="en-US" dirty="0"/>
          </a:p>
          <a:p>
            <a:pPr marL="361950" indent="-361950" algn="just">
              <a:buFont typeface="Arial" panose="020B0604020202020204" pitchFamily="34" charset="0"/>
              <a:buChar char="•"/>
            </a:pPr>
            <a:r>
              <a:rPr lang="en-US" sz="2600" dirty="0" smtClean="0"/>
              <a:t>Follows from SICC being a division of High Court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21A033-FB4F-47EC-ADDB-557FA694F2A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67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hiteSingapor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WhiteSingapor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1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</TotalTime>
  <Words>2467</Words>
  <Application>Microsoft Office PowerPoint</Application>
  <PresentationFormat>On-screen Show (4:3)</PresentationFormat>
  <Paragraphs>470</Paragraphs>
  <Slides>51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Custom Design</vt:lpstr>
      <vt:lpstr>White</vt:lpstr>
      <vt:lpstr>WhiteSingapore</vt:lpstr>
      <vt:lpstr>1_WhiteSingapore</vt:lpstr>
      <vt:lpstr>PowerPoint Presentation</vt:lpstr>
      <vt:lpstr>Topics </vt:lpstr>
      <vt:lpstr>SICC - Role &amp; Rationale</vt:lpstr>
      <vt:lpstr>Role &amp; Rationale - Surge of Investment in Asia</vt:lpstr>
      <vt:lpstr>SICC Jurisdiction – International Focus</vt:lpstr>
      <vt:lpstr>SICC Jurisdiction - Conditions</vt:lpstr>
      <vt:lpstr>SICC Jurisdiction – “International” Necessary Condition # 1</vt:lpstr>
      <vt:lpstr>SICC Jurisdiction – “Commercial” Necessary Condition # 1</vt:lpstr>
      <vt:lpstr>SICC Jurisdiction  - “High Court Jurisdiction” Necessary Condition # 2</vt:lpstr>
      <vt:lpstr>SICC Jurisdiction – “No Prerogative Orders” Necessary Condition # 3</vt:lpstr>
      <vt:lpstr>SICC Jurisdiction – Conditions</vt:lpstr>
      <vt:lpstr>SICC Jurisdiction – Additional Conditions</vt:lpstr>
      <vt:lpstr>Joinder of Additional Parties</vt:lpstr>
      <vt:lpstr>Joinder – 5 criteria</vt:lpstr>
      <vt:lpstr>Joinder – Criteria </vt:lpstr>
      <vt:lpstr>Joinder – Criteria </vt:lpstr>
      <vt:lpstr>Joinder – Criteria </vt:lpstr>
      <vt:lpstr>Confidentiality </vt:lpstr>
      <vt:lpstr>Confidentiality </vt:lpstr>
      <vt:lpstr>Confidentiality </vt:lpstr>
      <vt:lpstr>Evidence</vt:lpstr>
      <vt:lpstr>Evidence </vt:lpstr>
      <vt:lpstr>Evidence</vt:lpstr>
      <vt:lpstr>Evidence</vt:lpstr>
      <vt:lpstr>Evidence</vt:lpstr>
      <vt:lpstr>Document disclosure</vt:lpstr>
      <vt:lpstr>Document disclosure</vt:lpstr>
      <vt:lpstr>Document disclosure</vt:lpstr>
      <vt:lpstr>Document disclosure</vt:lpstr>
      <vt:lpstr>Document disclosure</vt:lpstr>
      <vt:lpstr>Document disclosure</vt:lpstr>
      <vt:lpstr>Document disclosure  pre-action</vt:lpstr>
      <vt:lpstr>Document disclosure  pre-action</vt:lpstr>
      <vt:lpstr>Document disclosure  pre-action</vt:lpstr>
      <vt:lpstr>Document disclosure  pre-action</vt:lpstr>
      <vt:lpstr>Appeals</vt:lpstr>
      <vt:lpstr>Appeals</vt:lpstr>
      <vt:lpstr>SICC Judges</vt:lpstr>
      <vt:lpstr>SICC Judges – Role &amp; Tenure</vt:lpstr>
      <vt:lpstr>SICC Legal Representation</vt:lpstr>
      <vt:lpstr>SICC Hearing Costs</vt:lpstr>
      <vt:lpstr>Enforcement of SICC Judgment </vt:lpstr>
      <vt:lpstr>Enforcement of SICC Judgment </vt:lpstr>
      <vt:lpstr>SICC – Existing Enforcement Regime</vt:lpstr>
      <vt:lpstr>SICC – Enforcement States</vt:lpstr>
      <vt:lpstr>SICC Enforcement – Excluded Countries</vt:lpstr>
      <vt:lpstr>SICC Enforcement – Contrast with Arbitration</vt:lpstr>
      <vt:lpstr>Conclusions</vt:lpstr>
      <vt:lpstr>Conclusions</vt:lpstr>
      <vt:lpstr>PowerPoint Presentation</vt:lpstr>
      <vt:lpstr>PowerPoint Presentation</vt:lpstr>
    </vt:vector>
  </TitlesOfParts>
  <Company>Pinsent Masons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Pinsent Masons</dc:creator>
  <cp:lastModifiedBy>YING Linda</cp:lastModifiedBy>
  <cp:revision>213</cp:revision>
  <cp:lastPrinted>2016-10-14T02:24:34Z</cp:lastPrinted>
  <dcterms:created xsi:type="dcterms:W3CDTF">2014-12-17T14:34:26Z</dcterms:created>
  <dcterms:modified xsi:type="dcterms:W3CDTF">2016-10-14T03:52:06Z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IM_Brand">
    <vt:lpwstr>9</vt:lpwstr>
  </property>
</Properties>
</file>